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7" r:id="rId2"/>
    <p:sldId id="258" r:id="rId3"/>
    <p:sldId id="271" r:id="rId4"/>
    <p:sldId id="277" r:id="rId5"/>
    <p:sldId id="272" r:id="rId6"/>
    <p:sldId id="276" r:id="rId7"/>
    <p:sldId id="275" r:id="rId8"/>
    <p:sldId id="274" r:id="rId9"/>
    <p:sldId id="273" r:id="rId10"/>
    <p:sldId id="279" r:id="rId11"/>
    <p:sldId id="280" r:id="rId12"/>
    <p:sldId id="282" r:id="rId13"/>
    <p:sldId id="283" r:id="rId14"/>
    <p:sldId id="267" r:id="rId15"/>
    <p:sldId id="284" r:id="rId16"/>
    <p:sldId id="285" r:id="rId17"/>
    <p:sldId id="286" r:id="rId18"/>
    <p:sldId id="297" r:id="rId19"/>
    <p:sldId id="260" r:id="rId20"/>
    <p:sldId id="300" r:id="rId21"/>
    <p:sldId id="301" r:id="rId22"/>
    <p:sldId id="298" r:id="rId23"/>
    <p:sldId id="299" r:id="rId24"/>
    <p:sldId id="302" r:id="rId25"/>
    <p:sldId id="303" r:id="rId26"/>
    <p:sldId id="304" r:id="rId27"/>
    <p:sldId id="263" r:id="rId28"/>
    <p:sldId id="287" r:id="rId29"/>
    <p:sldId id="288" r:id="rId30"/>
    <p:sldId id="289" r:id="rId31"/>
    <p:sldId id="290" r:id="rId32"/>
    <p:sldId id="291" r:id="rId33"/>
    <p:sldId id="292" r:id="rId34"/>
    <p:sldId id="293" r:id="rId35"/>
    <p:sldId id="294" r:id="rId36"/>
    <p:sldId id="295" r:id="rId37"/>
    <p:sldId id="296" r:id="rId38"/>
    <p:sldId id="305" r:id="rId39"/>
    <p:sldId id="268" r:id="rId40"/>
    <p:sldId id="306" r:id="rId41"/>
    <p:sldId id="307" r:id="rId42"/>
    <p:sldId id="309" r:id="rId43"/>
    <p:sldId id="310" r:id="rId44"/>
    <p:sldId id="26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mrell, Jennie" initials="SJ" lastIdx="48" clrIdx="0">
    <p:extLst>
      <p:ext uri="{19B8F6BF-5375-455C-9EA6-DF929625EA0E}">
        <p15:presenceInfo xmlns:p15="http://schemas.microsoft.com/office/powerpoint/2012/main" userId="S::jennie.sumrell@playcore.com::af61d894-c497-4f81-bffe-2ebd9581d6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5" autoAdjust="0"/>
    <p:restoredTop sz="94660"/>
  </p:normalViewPr>
  <p:slideViewPr>
    <p:cSldViewPr snapToGrid="0">
      <p:cViewPr varScale="1">
        <p:scale>
          <a:sx n="108" d="100"/>
          <a:sy n="108" d="100"/>
        </p:scale>
        <p:origin x="714" y="102"/>
      </p:cViewPr>
      <p:guideLst/>
    </p:cSldViewPr>
  </p:slideViewPr>
  <p:notesTextViewPr>
    <p:cViewPr>
      <p:scale>
        <a:sx n="1" d="1"/>
        <a:sy n="1" d="1"/>
      </p:scale>
      <p:origin x="0" y="0"/>
    </p:cViewPr>
  </p:notesTextViewPr>
  <p:notesViewPr>
    <p:cSldViewPr snapToGrid="0">
      <p:cViewPr varScale="1">
        <p:scale>
          <a:sx n="83" d="100"/>
          <a:sy n="83" d="100"/>
        </p:scale>
        <p:origin x="393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uley, Kyle" userId="82016525-7573-44b2-a9da-5897c710d124" providerId="ADAL" clId="{6287D1DE-EC2A-4F0A-A44F-091A0D636BE9}"/>
    <pc:docChg chg="undo custSel modSld">
      <pc:chgData name="Fauley, Kyle" userId="82016525-7573-44b2-a9da-5897c710d124" providerId="ADAL" clId="{6287D1DE-EC2A-4F0A-A44F-091A0D636BE9}" dt="2021-05-12T15:54:33.804" v="5" actId="478"/>
      <pc:docMkLst>
        <pc:docMk/>
      </pc:docMkLst>
      <pc:sldChg chg="addSp delSp modSp mod">
        <pc:chgData name="Fauley, Kyle" userId="82016525-7573-44b2-a9da-5897c710d124" providerId="ADAL" clId="{6287D1DE-EC2A-4F0A-A44F-091A0D636BE9}" dt="2021-05-12T15:54:33.804" v="5" actId="478"/>
        <pc:sldMkLst>
          <pc:docMk/>
          <pc:sldMk cId="1826588732" sldId="288"/>
        </pc:sldMkLst>
        <pc:picChg chg="mod">
          <ac:chgData name="Fauley, Kyle" userId="82016525-7573-44b2-a9da-5897c710d124" providerId="ADAL" clId="{6287D1DE-EC2A-4F0A-A44F-091A0D636BE9}" dt="2021-05-12T15:54:32.994" v="3" actId="1076"/>
          <ac:picMkLst>
            <pc:docMk/>
            <pc:sldMk cId="1826588732" sldId="288"/>
            <ac:picMk id="5" creationId="{FD257235-395F-4903-8F91-8DDF4549FA09}"/>
          </ac:picMkLst>
        </pc:picChg>
        <pc:picChg chg="add del">
          <ac:chgData name="Fauley, Kyle" userId="82016525-7573-44b2-a9da-5897c710d124" providerId="ADAL" clId="{6287D1DE-EC2A-4F0A-A44F-091A0D636BE9}" dt="2021-05-12T15:54:33.376" v="4" actId="478"/>
          <ac:picMkLst>
            <pc:docMk/>
            <pc:sldMk cId="1826588732" sldId="288"/>
            <ac:picMk id="6" creationId="{4BE426B4-A0B5-4F54-9A02-F372E7EF8105}"/>
          </ac:picMkLst>
        </pc:picChg>
        <pc:picChg chg="add del">
          <ac:chgData name="Fauley, Kyle" userId="82016525-7573-44b2-a9da-5897c710d124" providerId="ADAL" clId="{6287D1DE-EC2A-4F0A-A44F-091A0D636BE9}" dt="2021-05-12T15:54:33.804" v="5" actId="478"/>
          <ac:picMkLst>
            <pc:docMk/>
            <pc:sldMk cId="1826588732" sldId="288"/>
            <ac:picMk id="7" creationId="{72A661C0-E27E-47B4-AAC0-4F40CB09F04A}"/>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6-18T13:59:17.869" idx="46">
    <p:pos x="10" y="10"/>
    <p:text>I thought you had access to the ADA Checklist?</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5/12/2021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5/12/2021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a:t>
            </a:fld>
            <a:endParaRPr lang="en-US"/>
          </a:p>
        </p:txBody>
      </p:sp>
    </p:spTree>
    <p:extLst>
      <p:ext uri="{BB962C8B-B14F-4D97-AF65-F5344CB8AC3E}">
        <p14:creationId xmlns:p14="http://schemas.microsoft.com/office/powerpoint/2010/main" val="1918780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2"/>
                </a:solidFill>
                <a:latin typeface="Arial" panose="020B0604020202020204" pitchFamily="34" charset="0"/>
                <a:cs typeface="Arial" panose="020B0604020202020204" pitchFamily="34" charset="0"/>
              </a:rPr>
              <a:t>NOTE: These slides are to help you create a dialogue about the importance of inclusion and the difference between accessibility and universal design.  Remember access does not guarantee inclusion.   It is not one in the same.  Play environments may be accessible, yet not usable to everyone.  Usability is the key to universal design.</a:t>
            </a:r>
          </a:p>
          <a:p>
            <a:pPr marL="171450" indent="-171450">
              <a:buSzPct val="100000"/>
              <a:buFont typeface="Arial"/>
              <a:buChar char="•"/>
            </a:pPr>
            <a:r>
              <a:rPr lang="en-US" sz="1000" dirty="0">
                <a:solidFill>
                  <a:schemeClr val="tx2"/>
                </a:solidFill>
                <a:latin typeface="Arial" panose="020B0604020202020204" pitchFamily="34" charset="0"/>
                <a:cs typeface="Arial" panose="020B0604020202020204" pitchFamily="34" charset="0"/>
              </a:rPr>
              <a:t>Through no fault of their own, opportunities for independent play may be less available to people with disabilities as a result of barriers in the play environment. These barriers may be physical barriers to access or social barriers to participation. </a:t>
            </a:r>
          </a:p>
          <a:p>
            <a:pPr marL="171450" indent="-171450">
              <a:buSzPct val="100000"/>
              <a:buFont typeface="Arial"/>
              <a:buChar char="•"/>
            </a:pPr>
            <a:r>
              <a:rPr lang="en-US" sz="1000" dirty="0">
                <a:solidFill>
                  <a:schemeClr val="tx2"/>
                </a:solidFill>
                <a:latin typeface="Arial" panose="020B0604020202020204" pitchFamily="34" charset="0"/>
                <a:cs typeface="Arial" panose="020B0604020202020204" pitchFamily="34" charset="0"/>
              </a:rPr>
              <a:t>The Americans with Disabilities Act Accessibility Guidelines from Play Areas require the removal of ‘physical barriers to access’ in play environments.  These are the minimum requirements.</a:t>
            </a:r>
          </a:p>
          <a:p>
            <a:pPr marL="171450" indent="-171450">
              <a:buSzPct val="100000"/>
              <a:buFont typeface="Arial"/>
              <a:buChar char="•"/>
            </a:pPr>
            <a:r>
              <a:rPr lang="en-US" sz="1000" dirty="0">
                <a:solidFill>
                  <a:schemeClr val="tx2"/>
                </a:solidFill>
                <a:latin typeface="Arial" panose="020B0604020202020204" pitchFamily="34" charset="0"/>
                <a:cs typeface="Arial" panose="020B0604020202020204" pitchFamily="34" charset="0"/>
              </a:rPr>
              <a:t>The term accessibility usually brings to mind issues of access to a space for people with physical disabilities.  While this is certainly critical, if access is the sole consideration, the result may not allow equitable participation, and may not consider the needs of the community as a whole.</a:t>
            </a:r>
          </a:p>
          <a:p>
            <a:pPr marL="171450" indent="-171450">
              <a:buSzPct val="100000"/>
              <a:buFont typeface="Arial"/>
              <a:buChar char="•"/>
            </a:pPr>
            <a:r>
              <a:rPr lang="en-US" sz="1000" dirty="0">
                <a:solidFill>
                  <a:schemeClr val="tx2"/>
                </a:solidFill>
                <a:latin typeface="Arial" panose="020B0604020202020204" pitchFamily="34" charset="0"/>
                <a:cs typeface="Arial" panose="020B0604020202020204" pitchFamily="34" charset="0"/>
              </a:rPr>
              <a:t>Creating an accessible play environment helps provide physical access to the space.  While this is very important, we are also very focused on what happens once we get you there. </a:t>
            </a:r>
          </a:p>
          <a:p>
            <a:pPr marL="171450" indent="-171450">
              <a:buSzPct val="100000"/>
              <a:buFont typeface="Arial"/>
              <a:buChar char="•"/>
            </a:pPr>
            <a:r>
              <a:rPr lang="en-US" sz="1000" dirty="0">
                <a:solidFill>
                  <a:schemeClr val="tx2"/>
                </a:solidFill>
                <a:latin typeface="Arial" panose="020B0604020202020204" pitchFamily="34" charset="0"/>
                <a:cs typeface="Arial" panose="020B0604020202020204" pitchFamily="34" charset="0"/>
              </a:rPr>
              <a:t>Moving Beyond Minimum Accessibility- Universal Design is an approach to designing products, services, and environments to be usable by as many people as possible, to the greatest degree, regardless of their ability. </a:t>
            </a:r>
          </a:p>
          <a:p>
            <a:pPr marL="171450" indent="-171450">
              <a:buSzPct val="100000"/>
              <a:buFont typeface="Arial"/>
              <a:buChar char="•"/>
            </a:pPr>
            <a:r>
              <a:rPr lang="en-US" sz="1000" dirty="0">
                <a:solidFill>
                  <a:schemeClr val="tx2"/>
                </a:solidFill>
                <a:latin typeface="Arial" panose="020B0604020202020204" pitchFamily="34" charset="0"/>
                <a:cs typeface="Arial" panose="020B0604020202020204" pitchFamily="34" charset="0"/>
              </a:rPr>
              <a:t>It is important to understand that play environments may be accessible, yet not usable to everyone!</a:t>
            </a:r>
            <a:r>
              <a:rPr lang="en-US" sz="1000" dirty="0">
                <a:solidFill>
                  <a:schemeClr val="tx2"/>
                </a:solidFill>
                <a:effectLst>
                  <a:outerShdw blurRad="38100" dist="38100" dir="2700000" rotWithShape="0">
                    <a:schemeClr val="accent3">
                      <a:lumOff val="10616"/>
                    </a:schemeClr>
                  </a:outerShdw>
                </a:effectLst>
                <a:latin typeface="Arial" panose="020B0604020202020204" pitchFamily="34" charset="0"/>
                <a:cs typeface="Arial" panose="020B0604020202020204" pitchFamily="34" charset="0"/>
              </a:rPr>
              <a:t>   </a:t>
            </a:r>
            <a:r>
              <a:rPr lang="en-US" sz="1000" dirty="0">
                <a:solidFill>
                  <a:schemeClr val="tx2"/>
                </a:solidFill>
                <a:latin typeface="Arial" panose="020B0604020202020204" pitchFamily="34" charset="0"/>
                <a:cs typeface="Arial" panose="020B0604020202020204" pitchFamily="34" charset="0"/>
              </a:rPr>
              <a:t>.</a:t>
            </a:r>
          </a:p>
          <a:p>
            <a:pPr>
              <a:lnSpc>
                <a:spcPct val="90000"/>
              </a:lnSpc>
            </a:pPr>
            <a:endParaRPr lang="en-US" sz="1000" dirty="0">
              <a:solidFill>
                <a:schemeClr val="tx2"/>
              </a:solidFill>
              <a:latin typeface="Arial" panose="020B0604020202020204" pitchFamily="34" charset="0"/>
              <a:cs typeface="Arial" panose="020B0604020202020204" pitchFamily="34" charset="0"/>
            </a:endParaRPr>
          </a:p>
          <a:p>
            <a:pPr>
              <a:lnSpc>
                <a:spcPct val="90000"/>
              </a:lnSpc>
            </a:pPr>
            <a:endParaRPr lang="en-US" sz="1000" dirty="0">
              <a:solidFill>
                <a:schemeClr val="tx2"/>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10</a:t>
            </a:fld>
            <a:endParaRPr lang="en-US"/>
          </a:p>
        </p:txBody>
      </p:sp>
    </p:spTree>
    <p:extLst>
      <p:ext uri="{BB962C8B-B14F-4D97-AF65-F5344CB8AC3E}">
        <p14:creationId xmlns:p14="http://schemas.microsoft.com/office/powerpoint/2010/main" val="3843779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latin typeface="Arial" panose="020B0604020202020204" pitchFamily="34" charset="0"/>
                <a:cs typeface="Arial" panose="020B0604020202020204" pitchFamily="34" charset="0"/>
              </a:rPr>
              <a:t>The other approach that was evolving within in the same time was “universal design.” It is a broader concept than “accessible design” and considers designs that benefit all users, not just people with disabilities. The late Ron Mace was the chief proponent of Universal Design, which began with a growing concern that providing “accessible design” may sometimes result in segregated solutions that fail to support the integrated participation of people with disabilities.  It is an orientation to design where designers strive to incorporate features that make each design more “universally” usable.  Universal design is not tailored to the individual but to think more broadly about usability, rather than focusing exclusively on the requirements of the ADA.  </a:t>
            </a:r>
          </a:p>
          <a:p>
            <a:endParaRPr lang="en-US" dirty="0">
              <a:solidFill>
                <a:schemeClr val="tx2"/>
              </a:solidFill>
              <a:latin typeface="Arial" panose="020B0604020202020204" pitchFamily="34" charset="0"/>
              <a:cs typeface="Arial" panose="020B0604020202020204" pitchFamily="34" charset="0"/>
            </a:endParaRPr>
          </a:p>
          <a:p>
            <a:r>
              <a:rPr lang="en-US" dirty="0">
                <a:solidFill>
                  <a:schemeClr val="tx2"/>
                </a:solidFill>
                <a:latin typeface="Arial" panose="020B0604020202020204" pitchFamily="34" charset="0"/>
                <a:cs typeface="Arial" panose="020B0604020202020204" pitchFamily="34" charset="0"/>
              </a:rPr>
              <a:t>For example, limiting access points into the play area to the minimum requirement of one entry point, where other children can access at any point. This is example of a potentially stigmatizing effect known as the “handicapped entrance.”   A universal design approach to this focusses on ensuring that </a:t>
            </a:r>
            <a:r>
              <a:rPr lang="en-US" u="sng" dirty="0">
                <a:solidFill>
                  <a:schemeClr val="tx2"/>
                </a:solidFill>
                <a:latin typeface="Arial" panose="020B0604020202020204" pitchFamily="34" charset="0"/>
                <a:cs typeface="Arial" panose="020B0604020202020204" pitchFamily="34" charset="0"/>
              </a:rPr>
              <a:t>al</a:t>
            </a:r>
            <a:r>
              <a:rPr lang="en-US" dirty="0">
                <a:solidFill>
                  <a:schemeClr val="tx2"/>
                </a:solidFill>
                <a:latin typeface="Arial" panose="020B0604020202020204" pitchFamily="34" charset="0"/>
                <a:cs typeface="Arial" panose="020B0604020202020204" pitchFamily="34" charset="0"/>
              </a:rPr>
              <a:t>l entrances accommodate all users and allow groups, including people using wheelchairs, walkers or with strollers, to enter together.  </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11</a:t>
            </a:fld>
            <a:endParaRPr lang="en-US"/>
          </a:p>
        </p:txBody>
      </p:sp>
    </p:spTree>
    <p:extLst>
      <p:ext uri="{BB962C8B-B14F-4D97-AF65-F5344CB8AC3E}">
        <p14:creationId xmlns:p14="http://schemas.microsoft.com/office/powerpoint/2010/main" val="1686391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12</a:t>
            </a:fld>
            <a:endParaRPr lang="en-US"/>
          </a:p>
        </p:txBody>
      </p:sp>
    </p:spTree>
    <p:extLst>
      <p:ext uri="{BB962C8B-B14F-4D97-AF65-F5344CB8AC3E}">
        <p14:creationId xmlns:p14="http://schemas.microsoft.com/office/powerpoint/2010/main" val="166081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2"/>
                </a:solidFill>
                <a:latin typeface="Arial" panose="020B0604020202020204" pitchFamily="34" charset="0"/>
                <a:cs typeface="Arial" panose="020B0604020202020204" pitchFamily="34" charset="0"/>
              </a:rPr>
              <a:t>Apparent exclusion or lack of diversity in play and recreation spaces is doubtfully ever intentional.  When inclusion is not achieved, society as a whole may not benefit from the addition and rich experiences of those who are most affected and who have a lot to offer.  The term accessibility usually brings to mind issues of access to a space for people with physical disabilities.  While this is certainly critical, if access is the sole consideration, the result may not allow equitable participation.  Inclusion includes access, a much wider range of considerations must be adopted to create a meaningful experience where all have equitable participation in the environment with the people there.  Individuals with disabilities desire and need to play alongside their peers, family, and community members.  They should not be excluded or segregated, or even integrated into a part of the play environment.  When inclusion happens, people of all ages and abilities have access to both physical and social play experiences that are equitable and achieved at the greatest extent possible.</a:t>
            </a:r>
          </a:p>
          <a:p>
            <a:pPr marL="285750" indent="-285750" defTabSz="457200">
              <a:lnSpc>
                <a:spcPct val="117999"/>
              </a:lnSpc>
              <a:buFont typeface="Arial" panose="020B0604020202020204" pitchFamily="34" charset="0"/>
              <a:buChar char="•"/>
              <a:defRPr/>
            </a:pPr>
            <a:r>
              <a:rPr lang="en-US" sz="1000" dirty="0">
                <a:solidFill>
                  <a:schemeClr val="tx2"/>
                </a:solidFill>
                <a:latin typeface="Arial" panose="020B0604020202020204" pitchFamily="34" charset="0"/>
                <a:cs typeface="Arial" panose="020B0604020202020204" pitchFamily="34" charset="0"/>
              </a:rPr>
              <a:t>Proximity does not guarantee participation.</a:t>
            </a:r>
          </a:p>
          <a:p>
            <a:pPr marL="285750" indent="-285750" defTabSz="457200">
              <a:lnSpc>
                <a:spcPct val="117999"/>
              </a:lnSpc>
              <a:buFont typeface="Arial" panose="020B0604020202020204" pitchFamily="34" charset="0"/>
              <a:buChar char="•"/>
              <a:defRPr/>
            </a:pPr>
            <a:r>
              <a:rPr lang="en-US" sz="1000" dirty="0">
                <a:solidFill>
                  <a:schemeClr val="tx2"/>
                </a:solidFill>
                <a:latin typeface="Arial" panose="020B0604020202020204" pitchFamily="34" charset="0"/>
                <a:cs typeface="Arial" panose="020B0604020202020204" pitchFamily="34" charset="0"/>
              </a:rPr>
              <a:t> Inclusive play environments encourage children of all abilities to play together, allowing them to develop an understanding and appreciation of each other’s strengths and challenges.  This interaction is critical toward creation of stronger sense of community and helps facilitate personal experiences and build lifelong positive outcomes.</a:t>
            </a:r>
          </a:p>
          <a:p>
            <a:pPr marL="285750" indent="-285750">
              <a:buFont typeface="Arial" panose="020B0604020202020204" pitchFamily="34" charset="0"/>
              <a:buChar char="•"/>
              <a:defRPr/>
            </a:pPr>
            <a:r>
              <a:rPr lang="en-US" sz="1000" dirty="0">
                <a:solidFill>
                  <a:schemeClr val="tx2"/>
                </a:solidFill>
                <a:latin typeface="Arial" panose="020B0604020202020204" pitchFamily="34" charset="0"/>
                <a:cs typeface="Arial" panose="020B0604020202020204" pitchFamily="34" charset="0"/>
              </a:rPr>
              <a:t>People with disabilities wish to play alongside their peers, feel the camaraderie of a group, experience the pride of physical and social achievements, reach their full potential, and cement a strong connection to their community through the experiences encountered while at play.</a:t>
            </a: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13</a:t>
            </a:fld>
            <a:endParaRPr lang="en-US"/>
          </a:p>
        </p:txBody>
      </p:sp>
    </p:spTree>
    <p:extLst>
      <p:ext uri="{BB962C8B-B14F-4D97-AF65-F5344CB8AC3E}">
        <p14:creationId xmlns:p14="http://schemas.microsoft.com/office/powerpoint/2010/main" val="1380875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latin typeface="Arial" panose="020B0604020202020204" pitchFamily="34" charset="0"/>
                <a:cs typeface="Arial" panose="020B0604020202020204" pitchFamily="34" charset="0"/>
              </a:rPr>
              <a:t>Accessibility Provides a Critical Foundation for Inclusion to Occur.  You can’t have one without the other.  </a:t>
            </a:r>
          </a:p>
          <a:p>
            <a:endParaRPr lang="en-US" dirty="0">
              <a:solidFill>
                <a:schemeClr val="tx2"/>
              </a:solidFill>
              <a:latin typeface="Arial" panose="020B0604020202020204" pitchFamily="34" charset="0"/>
              <a:cs typeface="Arial" panose="020B0604020202020204" pitchFamily="34" charset="0"/>
            </a:endParaRPr>
          </a:p>
          <a:p>
            <a:r>
              <a:rPr lang="en-US" dirty="0">
                <a:solidFill>
                  <a:schemeClr val="tx2"/>
                </a:solidFill>
                <a:latin typeface="Arial" panose="020B0604020202020204" pitchFamily="34" charset="0"/>
                <a:cs typeface="Arial" panose="020B0604020202020204" pitchFamily="34" charset="0"/>
              </a:rPr>
              <a:t>An accessible play environment has considered accessible routes of travel outside and inside the play environment.  The structure has a transfer intended for an individual using a mobility device to transfer out of their wheelchair and use their arms to access the platforms.  A variety of ground level play components have to available, etc.</a:t>
            </a:r>
          </a:p>
          <a:p>
            <a:endParaRPr lang="en-US" dirty="0">
              <a:solidFill>
                <a:schemeClr val="tx2"/>
              </a:solidFill>
              <a:latin typeface="Arial" panose="020B0604020202020204" pitchFamily="34" charset="0"/>
              <a:cs typeface="Arial" panose="020B0604020202020204" pitchFamily="34" charset="0"/>
            </a:endParaRPr>
          </a:p>
          <a:p>
            <a:r>
              <a:rPr lang="en-US" dirty="0">
                <a:solidFill>
                  <a:schemeClr val="tx2"/>
                </a:solidFill>
                <a:latin typeface="Arial" panose="020B0604020202020204" pitchFamily="34" charset="0"/>
                <a:cs typeface="Arial" panose="020B0604020202020204" pitchFamily="34" charset="0"/>
              </a:rPr>
              <a:t>In an inclusive design, a diverse offering of activities are present that address the developmental needs of everyone.   It is not a playground designed solely for children with disabilities.  An inclusive environment is not just a ramped play structure- it should implement design strategies that address the physical, social-emotional, cognitive, communicative, and sensory needs of all children, including those with disabilities.</a:t>
            </a:r>
          </a:p>
        </p:txBody>
      </p:sp>
      <p:sp>
        <p:nvSpPr>
          <p:cNvPr id="4" name="Slide Number Placeholder 3"/>
          <p:cNvSpPr>
            <a:spLocks noGrp="1"/>
          </p:cNvSpPr>
          <p:nvPr>
            <p:ph type="sldNum" sz="quarter" idx="5"/>
          </p:nvPr>
        </p:nvSpPr>
        <p:spPr/>
        <p:txBody>
          <a:bodyPr/>
          <a:lstStyle/>
          <a:p>
            <a:fld id="{C8DC57A8-AE18-4654-B6AF-04B3577165BE}" type="slidenum">
              <a:rPr lang="en-US" smtClean="0"/>
              <a:t>14</a:t>
            </a:fld>
            <a:endParaRPr lang="en-US"/>
          </a:p>
        </p:txBody>
      </p:sp>
    </p:spTree>
    <p:extLst>
      <p:ext uri="{BB962C8B-B14F-4D97-AF65-F5344CB8AC3E}">
        <p14:creationId xmlns:p14="http://schemas.microsoft.com/office/powerpoint/2010/main" val="1903745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15</a:t>
            </a:fld>
            <a:endParaRPr lang="en-US"/>
          </a:p>
        </p:txBody>
      </p:sp>
    </p:spTree>
    <p:extLst>
      <p:ext uri="{BB962C8B-B14F-4D97-AF65-F5344CB8AC3E}">
        <p14:creationId xmlns:p14="http://schemas.microsoft.com/office/powerpoint/2010/main" val="7129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16</a:t>
            </a:fld>
            <a:endParaRPr lang="en-US"/>
          </a:p>
        </p:txBody>
      </p:sp>
    </p:spTree>
    <p:extLst>
      <p:ext uri="{BB962C8B-B14F-4D97-AF65-F5344CB8AC3E}">
        <p14:creationId xmlns:p14="http://schemas.microsoft.com/office/powerpoint/2010/main" val="58857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17</a:t>
            </a:fld>
            <a:endParaRPr lang="en-US"/>
          </a:p>
        </p:txBody>
      </p:sp>
    </p:spTree>
    <p:extLst>
      <p:ext uri="{BB962C8B-B14F-4D97-AF65-F5344CB8AC3E}">
        <p14:creationId xmlns:p14="http://schemas.microsoft.com/office/powerpoint/2010/main" val="515899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27</a:t>
            </a:fld>
            <a:endParaRPr lang="en-US"/>
          </a:p>
        </p:txBody>
      </p:sp>
    </p:spTree>
    <p:extLst>
      <p:ext uri="{BB962C8B-B14F-4D97-AF65-F5344CB8AC3E}">
        <p14:creationId xmlns:p14="http://schemas.microsoft.com/office/powerpoint/2010/main" val="463892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28</a:t>
            </a:fld>
            <a:endParaRPr lang="en-US"/>
          </a:p>
        </p:txBody>
      </p:sp>
    </p:spTree>
    <p:extLst>
      <p:ext uri="{BB962C8B-B14F-4D97-AF65-F5344CB8AC3E}">
        <p14:creationId xmlns:p14="http://schemas.microsoft.com/office/powerpoint/2010/main" val="332818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2</a:t>
            </a:fld>
            <a:endParaRPr lang="en-US"/>
          </a:p>
        </p:txBody>
      </p:sp>
    </p:spTree>
    <p:extLst>
      <p:ext uri="{BB962C8B-B14F-4D97-AF65-F5344CB8AC3E}">
        <p14:creationId xmlns:p14="http://schemas.microsoft.com/office/powerpoint/2010/main" val="2125039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29</a:t>
            </a:fld>
            <a:endParaRPr lang="en-US"/>
          </a:p>
        </p:txBody>
      </p:sp>
    </p:spTree>
    <p:extLst>
      <p:ext uri="{BB962C8B-B14F-4D97-AF65-F5344CB8AC3E}">
        <p14:creationId xmlns:p14="http://schemas.microsoft.com/office/powerpoint/2010/main" val="1249117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30</a:t>
            </a:fld>
            <a:endParaRPr lang="en-US"/>
          </a:p>
        </p:txBody>
      </p:sp>
    </p:spTree>
    <p:extLst>
      <p:ext uri="{BB962C8B-B14F-4D97-AF65-F5344CB8AC3E}">
        <p14:creationId xmlns:p14="http://schemas.microsoft.com/office/powerpoint/2010/main" val="1467508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31</a:t>
            </a:fld>
            <a:endParaRPr lang="en-US"/>
          </a:p>
        </p:txBody>
      </p:sp>
    </p:spTree>
    <p:extLst>
      <p:ext uri="{BB962C8B-B14F-4D97-AF65-F5344CB8AC3E}">
        <p14:creationId xmlns:p14="http://schemas.microsoft.com/office/powerpoint/2010/main" val="697462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32</a:t>
            </a:fld>
            <a:endParaRPr lang="en-US"/>
          </a:p>
        </p:txBody>
      </p:sp>
    </p:spTree>
    <p:extLst>
      <p:ext uri="{BB962C8B-B14F-4D97-AF65-F5344CB8AC3E}">
        <p14:creationId xmlns:p14="http://schemas.microsoft.com/office/powerpoint/2010/main" val="1036072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33</a:t>
            </a:fld>
            <a:endParaRPr lang="en-US"/>
          </a:p>
        </p:txBody>
      </p:sp>
    </p:spTree>
    <p:extLst>
      <p:ext uri="{BB962C8B-B14F-4D97-AF65-F5344CB8AC3E}">
        <p14:creationId xmlns:p14="http://schemas.microsoft.com/office/powerpoint/2010/main" val="3120208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34</a:t>
            </a:fld>
            <a:endParaRPr lang="en-US"/>
          </a:p>
        </p:txBody>
      </p:sp>
    </p:spTree>
    <p:extLst>
      <p:ext uri="{BB962C8B-B14F-4D97-AF65-F5344CB8AC3E}">
        <p14:creationId xmlns:p14="http://schemas.microsoft.com/office/powerpoint/2010/main" val="420905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3</a:t>
            </a:fld>
            <a:endParaRPr lang="en-US"/>
          </a:p>
        </p:txBody>
      </p:sp>
    </p:spTree>
    <p:extLst>
      <p:ext uri="{BB962C8B-B14F-4D97-AF65-F5344CB8AC3E}">
        <p14:creationId xmlns:p14="http://schemas.microsoft.com/office/powerpoint/2010/main" val="2140032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2"/>
                </a:solidFill>
                <a:latin typeface="Arial" panose="020B0604020202020204" pitchFamily="34" charset="0"/>
                <a:cs typeface="Arial" panose="020B0604020202020204" pitchFamily="34" charset="0"/>
              </a:rPr>
              <a:t>NOTE:   This graphic is powerful in helping your customers see how important it is to think beyond just ramps and physical access.</a:t>
            </a:r>
          </a:p>
          <a:p>
            <a:endParaRPr lang="en-US" sz="1000" dirty="0">
              <a:solidFill>
                <a:schemeClr val="tx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000" dirty="0">
                <a:solidFill>
                  <a:schemeClr val="tx2"/>
                </a:solidFill>
                <a:latin typeface="Arial" panose="020B0604020202020204" pitchFamily="34" charset="0"/>
                <a:cs typeface="Arial" panose="020B0604020202020204" pitchFamily="34" charset="0"/>
              </a:rPr>
              <a:t>The minimum ADA guidelines help us design for physical access for children with physical disabilities and adaptive equipment, while this is very important and sometimes the most challenging group to plan for, we also think it is critical to consider the rest of the children in our design philosophy for a more universal approach to the playground. </a:t>
            </a:r>
          </a:p>
          <a:p>
            <a:pPr marL="171450" indent="-171450">
              <a:buFont typeface="Arial" panose="020B0604020202020204" pitchFamily="34" charset="0"/>
              <a:buChar char="•"/>
            </a:pPr>
            <a:r>
              <a:rPr lang="en-US" sz="1000" dirty="0">
                <a:solidFill>
                  <a:schemeClr val="tx2"/>
                </a:solidFill>
                <a:latin typeface="Arial" panose="020B0604020202020204" pitchFamily="34" charset="0"/>
                <a:cs typeface="Arial" panose="020B0604020202020204" pitchFamily="34" charset="0"/>
              </a:rPr>
              <a:t> For example, there are many ways we can offer meaningful communication experiences through specific products like talk tubes or through the design of cozy spaces that encourage socialization and communication between friends.  Cause and effect activities are very important for children with cognitive disabilities so they can explore, problem-solve, and discover through play. </a:t>
            </a:r>
          </a:p>
          <a:p>
            <a:pPr marL="171450" indent="-171450">
              <a:buFont typeface="Arial" panose="020B0604020202020204" pitchFamily="34" charset="0"/>
              <a:buChar char="•"/>
            </a:pPr>
            <a:r>
              <a:rPr lang="en-US" sz="1000" dirty="0">
                <a:solidFill>
                  <a:schemeClr val="tx2"/>
                </a:solidFill>
                <a:latin typeface="Arial" panose="020B0604020202020204" pitchFamily="34" charset="0"/>
                <a:cs typeface="Arial" panose="020B0604020202020204" pitchFamily="34" charset="0"/>
              </a:rPr>
              <a:t>Often when thinking of creating an inclusive environment the focus is on people who use mobility devices because it is something that visually can be seen.  A high quality play environment should consider the needs of people with sensory, communication, social-emotional and cognitive disabilities.  </a:t>
            </a:r>
          </a:p>
          <a:p>
            <a:pPr marL="171450" indent="-171450">
              <a:buFont typeface="Arial" panose="020B0604020202020204" pitchFamily="34" charset="0"/>
              <a:buChar char="•"/>
            </a:pPr>
            <a:r>
              <a:rPr lang="en-US" sz="1000" dirty="0">
                <a:solidFill>
                  <a:schemeClr val="tx2"/>
                </a:solidFill>
                <a:latin typeface="Arial" panose="020B0604020202020204" pitchFamily="34" charset="0"/>
                <a:cs typeface="Arial" panose="020B0604020202020204" pitchFamily="34" charset="0"/>
              </a:rPr>
              <a:t>You may want to give an example of a child with autism…every child with autism is different.  Some may have physical, social, communication, sensory, or cognitive needs.  Some may fall into one of several categories.  Hence the need to address all five categories to ensure that the developmental needs of all children are being addressed.</a:t>
            </a:r>
          </a:p>
          <a:p>
            <a:endParaRPr lang="en-US" sz="1000" dirty="0">
              <a:solidFill>
                <a:schemeClr val="tx2"/>
              </a:solidFill>
              <a:latin typeface="Arial" panose="020B0604020202020204" pitchFamily="34" charset="0"/>
              <a:cs typeface="Arial" panose="020B0604020202020204" pitchFamily="34" charset="0"/>
            </a:endParaRPr>
          </a:p>
          <a:p>
            <a:endParaRPr lang="en-US" sz="1000" dirty="0">
              <a:solidFill>
                <a:schemeClr val="tx2"/>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8DC57A8-AE18-4654-B6AF-04B3577165BE}" type="slidenum">
              <a:rPr lang="en-US" smtClean="0"/>
              <a:t>4</a:t>
            </a:fld>
            <a:endParaRPr lang="en-US"/>
          </a:p>
        </p:txBody>
      </p:sp>
    </p:spTree>
    <p:extLst>
      <p:ext uri="{BB962C8B-B14F-4D97-AF65-F5344CB8AC3E}">
        <p14:creationId xmlns:p14="http://schemas.microsoft.com/office/powerpoint/2010/main" val="2050259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5</a:t>
            </a:fld>
            <a:endParaRPr lang="en-US"/>
          </a:p>
        </p:txBody>
      </p:sp>
    </p:spTree>
    <p:extLst>
      <p:ext uri="{BB962C8B-B14F-4D97-AF65-F5344CB8AC3E}">
        <p14:creationId xmlns:p14="http://schemas.microsoft.com/office/powerpoint/2010/main" val="3114863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6</a:t>
            </a:fld>
            <a:endParaRPr lang="en-US"/>
          </a:p>
        </p:txBody>
      </p:sp>
    </p:spTree>
    <p:extLst>
      <p:ext uri="{BB962C8B-B14F-4D97-AF65-F5344CB8AC3E}">
        <p14:creationId xmlns:p14="http://schemas.microsoft.com/office/powerpoint/2010/main" val="286774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7</a:t>
            </a:fld>
            <a:endParaRPr lang="en-US"/>
          </a:p>
        </p:txBody>
      </p:sp>
    </p:spTree>
    <p:extLst>
      <p:ext uri="{BB962C8B-B14F-4D97-AF65-F5344CB8AC3E}">
        <p14:creationId xmlns:p14="http://schemas.microsoft.com/office/powerpoint/2010/main" val="679905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8</a:t>
            </a:fld>
            <a:endParaRPr lang="en-US"/>
          </a:p>
        </p:txBody>
      </p:sp>
    </p:spTree>
    <p:extLst>
      <p:ext uri="{BB962C8B-B14F-4D97-AF65-F5344CB8AC3E}">
        <p14:creationId xmlns:p14="http://schemas.microsoft.com/office/powerpoint/2010/main" val="1821369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C57A8-AE18-4654-B6AF-04B3577165BE}" type="slidenum">
              <a:rPr lang="en-US" smtClean="0"/>
              <a:t>9</a:t>
            </a:fld>
            <a:endParaRPr lang="en-US"/>
          </a:p>
        </p:txBody>
      </p:sp>
    </p:spTree>
    <p:extLst>
      <p:ext uri="{BB962C8B-B14F-4D97-AF65-F5344CB8AC3E}">
        <p14:creationId xmlns:p14="http://schemas.microsoft.com/office/powerpoint/2010/main" val="2510070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5/12/2021</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5/12/2021</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5/12/2021</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5/12/2021</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5/12/2021</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5/12/2021</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5/12/2021</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5/12/2021</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5/12/2021</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5/12/2021</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5/12/2021</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5/12/2021</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5/12/2021</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hyperlink" Target="https://www.playcore.com/drstuartbrown" TargetMode="External"/><Relationship Id="rId7" Type="http://schemas.openxmlformats.org/officeDocument/2006/relationships/hyperlink" Target="https://playcraftsystems.com/start-a-project/resources/planning" TargetMode="External"/><Relationship Id="rId2" Type="http://schemas.openxmlformats.org/officeDocument/2006/relationships/image" Target="../media/image57.png"/><Relationship Id="rId1" Type="http://schemas.openxmlformats.org/officeDocument/2006/relationships/slideLayout" Target="../slideLayouts/slideLayout9.xml"/><Relationship Id="rId6" Type="http://schemas.openxmlformats.org/officeDocument/2006/relationships/image" Target="../media/image59.JPG"/><Relationship Id="rId5" Type="http://schemas.openxmlformats.org/officeDocument/2006/relationships/hyperlink" Target="https://www.playcraftsystems.com/start-a-project/resources/funding" TargetMode="External"/><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hyperlink" Target="https://www.playcraftsystems.com/start-a-project/resources/colors" TargetMode="External"/><Relationship Id="rId7" Type="http://schemas.openxmlformats.org/officeDocument/2006/relationships/image" Target="../media/image62.JPG"/><Relationship Id="rId2" Type="http://schemas.openxmlformats.org/officeDocument/2006/relationships/hyperlink" Target="https://www.playcraftsystems.com/start-a-project/resources/inclusive-design" TargetMode="External"/><Relationship Id="rId1" Type="http://schemas.openxmlformats.org/officeDocument/2006/relationships/slideLayout" Target="../slideLayouts/slideLayout9.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hyperlink" Target="https://playcraftsystems.com/start-a-project/resources/catalogs-guides"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playcore.com/event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55006" y="2851638"/>
            <a:ext cx="5851044" cy="1553308"/>
          </a:xfrm>
        </p:spPr>
        <p:txBody>
          <a:bodyPr>
            <a:normAutofit fontScale="90000"/>
          </a:bodyPr>
          <a:lstStyle/>
          <a:p>
            <a:pPr algn="ctr"/>
            <a:r>
              <a:rPr lang="en-US" dirty="0"/>
              <a:t>The Importance of Inclusive Play</a:t>
            </a:r>
          </a:p>
        </p:txBody>
      </p:sp>
      <p:sp>
        <p:nvSpPr>
          <p:cNvPr id="3" name="Subtitle 2"/>
          <p:cNvSpPr>
            <a:spLocks noGrp="1"/>
          </p:cNvSpPr>
          <p:nvPr>
            <p:ph type="subTitle" idx="1"/>
          </p:nvPr>
        </p:nvSpPr>
        <p:spPr>
          <a:xfrm>
            <a:off x="5863974" y="1992924"/>
            <a:ext cx="3032004" cy="914400"/>
          </a:xfrm>
        </p:spPr>
        <p:txBody>
          <a:bodyPr/>
          <a:lstStyle/>
          <a:p>
            <a:pPr algn="ctr"/>
            <a:r>
              <a:rPr lang="en-US" dirty="0"/>
              <a:t>Playcraft Systems </a:t>
            </a:r>
          </a:p>
          <a:p>
            <a:pPr algn="ctr"/>
            <a:r>
              <a:rPr lang="en-US" dirty="0"/>
              <a:t>Presents</a:t>
            </a:r>
          </a:p>
        </p:txBody>
      </p:sp>
      <p:pic>
        <p:nvPicPr>
          <p:cNvPr id="4" name="Picture 3">
            <a:extLst>
              <a:ext uri="{FF2B5EF4-FFF2-40B4-BE49-F238E27FC236}">
                <a16:creationId xmlns:a16="http://schemas.microsoft.com/office/drawing/2014/main" id="{1D259820-88D4-4B07-8487-2FD3C061D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978" y="173115"/>
            <a:ext cx="3163162" cy="1002190"/>
          </a:xfrm>
          <a:prstGeom prst="rect">
            <a:avLst/>
          </a:prstGeom>
        </p:spPr>
      </p:pic>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Clarifying Terminology</a:t>
            </a:r>
            <a:endParaRPr dirty="0"/>
          </a:p>
        </p:txBody>
      </p:sp>
      <p:sp>
        <p:nvSpPr>
          <p:cNvPr id="5" name="Content Placeholder 13">
            <a:extLst>
              <a:ext uri="{FF2B5EF4-FFF2-40B4-BE49-F238E27FC236}">
                <a16:creationId xmlns:a16="http://schemas.microsoft.com/office/drawing/2014/main" id="{7F67BB9D-870D-4AD2-8A78-AAA1862E2819}"/>
              </a:ext>
            </a:extLst>
          </p:cNvPr>
          <p:cNvSpPr txBox="1">
            <a:spLocks/>
          </p:cNvSpPr>
          <p:nvPr/>
        </p:nvSpPr>
        <p:spPr>
          <a:xfrm>
            <a:off x="6155960" y="2623039"/>
            <a:ext cx="4805117" cy="3672254"/>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dirty="0"/>
              <a:t>The needs of individuals with disabilities have specifically been considered in the design process.</a:t>
            </a:r>
          </a:p>
          <a:p>
            <a:r>
              <a:rPr lang="en-US" dirty="0"/>
              <a:t>The minimum standard required by law.</a:t>
            </a:r>
          </a:p>
          <a:p>
            <a:endParaRPr lang="en-US" dirty="0"/>
          </a:p>
          <a:p>
            <a:pPr marL="457200" lvl="1" indent="0">
              <a:buFont typeface="Arial" panose="020B0604020202020204" pitchFamily="34" charset="0"/>
              <a:buNone/>
            </a:pPr>
            <a:endParaRPr lang="en-US" dirty="0"/>
          </a:p>
        </p:txBody>
      </p:sp>
      <p:grpSp>
        <p:nvGrpSpPr>
          <p:cNvPr id="9" name="Group 8">
            <a:extLst>
              <a:ext uri="{FF2B5EF4-FFF2-40B4-BE49-F238E27FC236}">
                <a16:creationId xmlns:a16="http://schemas.microsoft.com/office/drawing/2014/main" id="{819470AF-60DC-42B0-B09B-C4928B2A7D47}"/>
              </a:ext>
            </a:extLst>
          </p:cNvPr>
          <p:cNvGrpSpPr/>
          <p:nvPr/>
        </p:nvGrpSpPr>
        <p:grpSpPr>
          <a:xfrm>
            <a:off x="1230923" y="1910210"/>
            <a:ext cx="3864056" cy="3913879"/>
            <a:chOff x="0" y="0"/>
            <a:chExt cx="5418667" cy="5418667"/>
          </a:xfrm>
          <a:solidFill>
            <a:schemeClr val="bg2">
              <a:lumMod val="90000"/>
            </a:schemeClr>
          </a:solidFill>
        </p:grpSpPr>
        <p:sp>
          <p:nvSpPr>
            <p:cNvPr id="10" name="Oval 9">
              <a:extLst>
                <a:ext uri="{FF2B5EF4-FFF2-40B4-BE49-F238E27FC236}">
                  <a16:creationId xmlns:a16="http://schemas.microsoft.com/office/drawing/2014/main" id="{6C6C9AE8-D82C-4BF5-BC4B-AC6769149A0E}"/>
                </a:ext>
              </a:extLst>
            </p:cNvPr>
            <p:cNvSpPr/>
            <p:nvPr/>
          </p:nvSpPr>
          <p:spPr>
            <a:xfrm>
              <a:off x="0" y="0"/>
              <a:ext cx="5418667" cy="5418667"/>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id="{B641A5DF-8563-47A4-91A3-142F02DEBAC7}"/>
                </a:ext>
              </a:extLst>
            </p:cNvPr>
            <p:cNvSpPr txBox="1"/>
            <p:nvPr/>
          </p:nvSpPr>
          <p:spPr>
            <a:xfrm>
              <a:off x="498378" y="1354666"/>
              <a:ext cx="4421910" cy="27093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91160" tIns="391160" rIns="391160" bIns="391160" numCol="1" spcCol="1270" anchor="ctr" anchorCtr="0">
              <a:noAutofit/>
            </a:bodyPr>
            <a:lstStyle/>
            <a:p>
              <a:pPr algn="ctr"/>
              <a:r>
                <a:rPr lang="en-US" sz="3600" dirty="0"/>
                <a:t>Accessible Design</a:t>
              </a:r>
            </a:p>
          </p:txBody>
        </p:sp>
      </p:grpSp>
    </p:spTree>
    <p:extLst>
      <p:ext uri="{BB962C8B-B14F-4D97-AF65-F5344CB8AC3E}">
        <p14:creationId xmlns:p14="http://schemas.microsoft.com/office/powerpoint/2010/main" val="31854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19470AF-60DC-42B0-B09B-C4928B2A7D47}"/>
              </a:ext>
            </a:extLst>
          </p:cNvPr>
          <p:cNvGrpSpPr/>
          <p:nvPr/>
        </p:nvGrpSpPr>
        <p:grpSpPr>
          <a:xfrm>
            <a:off x="1230923" y="1404899"/>
            <a:ext cx="3864056" cy="4419190"/>
            <a:chOff x="0" y="-699590"/>
            <a:chExt cx="5418667" cy="6118257"/>
          </a:xfrm>
        </p:grpSpPr>
        <p:sp>
          <p:nvSpPr>
            <p:cNvPr id="10" name="Oval 9">
              <a:extLst>
                <a:ext uri="{FF2B5EF4-FFF2-40B4-BE49-F238E27FC236}">
                  <a16:creationId xmlns:a16="http://schemas.microsoft.com/office/drawing/2014/main" id="{6C6C9AE8-D82C-4BF5-BC4B-AC6769149A0E}"/>
                </a:ext>
              </a:extLst>
            </p:cNvPr>
            <p:cNvSpPr/>
            <p:nvPr/>
          </p:nvSpPr>
          <p:spPr>
            <a:xfrm>
              <a:off x="0" y="0"/>
              <a:ext cx="5418667" cy="5418667"/>
            </a:xfrm>
            <a:prstGeom prst="ellipse">
              <a:avLst/>
            </a:prstGeom>
            <a:solidFill>
              <a:schemeClr val="bg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id="{B641A5DF-8563-47A4-91A3-142F02DEBAC7}"/>
                </a:ext>
              </a:extLst>
            </p:cNvPr>
            <p:cNvSpPr txBox="1"/>
            <p:nvPr/>
          </p:nvSpPr>
          <p:spPr>
            <a:xfrm>
              <a:off x="498378" y="-699590"/>
              <a:ext cx="4421910" cy="27093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91160" tIns="391160" rIns="391160" bIns="391160" numCol="1" spcCol="1270" anchor="ctr" anchorCtr="0">
              <a:noAutofit/>
            </a:bodyPr>
            <a:lstStyle/>
            <a:p>
              <a:pPr algn="ctr"/>
              <a:r>
                <a:rPr lang="en-US" sz="2400" dirty="0"/>
                <a:t>Universal Design</a:t>
              </a:r>
            </a:p>
          </p:txBody>
        </p:sp>
      </p:grpSp>
      <p:grpSp>
        <p:nvGrpSpPr>
          <p:cNvPr id="7" name="Group 6">
            <a:extLst>
              <a:ext uri="{FF2B5EF4-FFF2-40B4-BE49-F238E27FC236}">
                <a16:creationId xmlns:a16="http://schemas.microsoft.com/office/drawing/2014/main" id="{9BB81802-5894-4F2B-98A8-1928240B3206}"/>
              </a:ext>
            </a:extLst>
          </p:cNvPr>
          <p:cNvGrpSpPr/>
          <p:nvPr/>
        </p:nvGrpSpPr>
        <p:grpSpPr>
          <a:xfrm>
            <a:off x="1652525" y="2831123"/>
            <a:ext cx="3020852" cy="2992966"/>
            <a:chOff x="0" y="0"/>
            <a:chExt cx="5418667" cy="5418667"/>
          </a:xfrm>
          <a:solidFill>
            <a:schemeClr val="bg2">
              <a:lumMod val="90000"/>
            </a:schemeClr>
          </a:solidFill>
        </p:grpSpPr>
        <p:sp>
          <p:nvSpPr>
            <p:cNvPr id="8" name="Oval 7">
              <a:extLst>
                <a:ext uri="{FF2B5EF4-FFF2-40B4-BE49-F238E27FC236}">
                  <a16:creationId xmlns:a16="http://schemas.microsoft.com/office/drawing/2014/main" id="{920217D9-3688-4EC1-942A-E46B6FF51485}"/>
                </a:ext>
              </a:extLst>
            </p:cNvPr>
            <p:cNvSpPr/>
            <p:nvPr/>
          </p:nvSpPr>
          <p:spPr>
            <a:xfrm>
              <a:off x="0" y="0"/>
              <a:ext cx="5418667" cy="5418667"/>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Oval 4">
              <a:extLst>
                <a:ext uri="{FF2B5EF4-FFF2-40B4-BE49-F238E27FC236}">
                  <a16:creationId xmlns:a16="http://schemas.microsoft.com/office/drawing/2014/main" id="{E2C99B85-D7CF-4206-951E-682C111E4735}"/>
                </a:ext>
              </a:extLst>
            </p:cNvPr>
            <p:cNvSpPr txBox="1"/>
            <p:nvPr/>
          </p:nvSpPr>
          <p:spPr>
            <a:xfrm>
              <a:off x="498378" y="1354666"/>
              <a:ext cx="4421910" cy="27093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91160" tIns="391160" rIns="391160" bIns="391160" numCol="1" spcCol="1270" anchor="ctr" anchorCtr="0">
              <a:noAutofit/>
            </a:bodyPr>
            <a:lstStyle/>
            <a:p>
              <a:pPr algn="ctr"/>
              <a:r>
                <a:rPr lang="en-US" sz="2400" dirty="0"/>
                <a:t>Accessible Design</a:t>
              </a:r>
            </a:p>
          </p:txBody>
        </p:sp>
      </p:grpSp>
      <p:sp>
        <p:nvSpPr>
          <p:cNvPr id="13" name="Title 12"/>
          <p:cNvSpPr>
            <a:spLocks noGrp="1"/>
          </p:cNvSpPr>
          <p:nvPr>
            <p:ph type="title"/>
          </p:nvPr>
        </p:nvSpPr>
        <p:spPr>
          <a:xfrm>
            <a:off x="1065212" y="304800"/>
            <a:ext cx="8483234" cy="1219200"/>
          </a:xfrm>
        </p:spPr>
        <p:txBody>
          <a:bodyPr/>
          <a:lstStyle/>
          <a:p>
            <a:r>
              <a:rPr lang="en-US" dirty="0"/>
              <a:t>Clarifying Terminology</a:t>
            </a:r>
            <a:endParaRPr dirty="0"/>
          </a:p>
        </p:txBody>
      </p:sp>
      <p:sp>
        <p:nvSpPr>
          <p:cNvPr id="5" name="Content Placeholder 13">
            <a:extLst>
              <a:ext uri="{FF2B5EF4-FFF2-40B4-BE49-F238E27FC236}">
                <a16:creationId xmlns:a16="http://schemas.microsoft.com/office/drawing/2014/main" id="{7F67BB9D-870D-4AD2-8A78-AAA1862E2819}"/>
              </a:ext>
            </a:extLst>
          </p:cNvPr>
          <p:cNvSpPr txBox="1">
            <a:spLocks/>
          </p:cNvSpPr>
          <p:nvPr/>
        </p:nvSpPr>
        <p:spPr>
          <a:xfrm>
            <a:off x="6155960" y="2151835"/>
            <a:ext cx="4805117" cy="3672254"/>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dirty="0"/>
              <a:t>Defined as “the design of products and environments to be usable by all people, to the greatest extent possible, without the need for adaptation or specialized design.”</a:t>
            </a:r>
          </a:p>
          <a:p>
            <a:pPr lvl="1"/>
            <a:r>
              <a:rPr lang="en-US" dirty="0"/>
              <a:t>Ron Mace, 1988</a:t>
            </a:r>
          </a:p>
          <a:p>
            <a:endParaRPr lang="en-US" dirty="0"/>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142699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19470AF-60DC-42B0-B09B-C4928B2A7D47}"/>
              </a:ext>
            </a:extLst>
          </p:cNvPr>
          <p:cNvGrpSpPr/>
          <p:nvPr/>
        </p:nvGrpSpPr>
        <p:grpSpPr>
          <a:xfrm>
            <a:off x="1230923" y="1836209"/>
            <a:ext cx="3864056" cy="3987880"/>
            <a:chOff x="0" y="-102452"/>
            <a:chExt cx="5418667" cy="5521119"/>
          </a:xfrm>
          <a:solidFill>
            <a:schemeClr val="bg2">
              <a:lumMod val="50000"/>
            </a:schemeClr>
          </a:solidFill>
        </p:grpSpPr>
        <p:sp>
          <p:nvSpPr>
            <p:cNvPr id="10" name="Oval 9">
              <a:extLst>
                <a:ext uri="{FF2B5EF4-FFF2-40B4-BE49-F238E27FC236}">
                  <a16:creationId xmlns:a16="http://schemas.microsoft.com/office/drawing/2014/main" id="{6C6C9AE8-D82C-4BF5-BC4B-AC6769149A0E}"/>
                </a:ext>
              </a:extLst>
            </p:cNvPr>
            <p:cNvSpPr/>
            <p:nvPr/>
          </p:nvSpPr>
          <p:spPr>
            <a:xfrm>
              <a:off x="0" y="0"/>
              <a:ext cx="5418667" cy="5418667"/>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id="{B641A5DF-8563-47A4-91A3-142F02DEBAC7}"/>
                </a:ext>
              </a:extLst>
            </p:cNvPr>
            <p:cNvSpPr txBox="1"/>
            <p:nvPr/>
          </p:nvSpPr>
          <p:spPr>
            <a:xfrm>
              <a:off x="1423019" y="-102452"/>
              <a:ext cx="2569853" cy="1685469"/>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91160" tIns="391160" rIns="391160" bIns="391160" numCol="1" spcCol="1270" anchor="ctr" anchorCtr="0">
              <a:noAutofit/>
            </a:bodyPr>
            <a:lstStyle/>
            <a:p>
              <a:pPr algn="ctr"/>
              <a:r>
                <a:rPr lang="en-US" dirty="0"/>
                <a:t>Inclusive Design</a:t>
              </a:r>
            </a:p>
          </p:txBody>
        </p:sp>
      </p:grpSp>
      <p:grpSp>
        <p:nvGrpSpPr>
          <p:cNvPr id="7" name="Group 6">
            <a:extLst>
              <a:ext uri="{FF2B5EF4-FFF2-40B4-BE49-F238E27FC236}">
                <a16:creationId xmlns:a16="http://schemas.microsoft.com/office/drawing/2014/main" id="{9BB81802-5894-4F2B-98A8-1928240B3206}"/>
              </a:ext>
            </a:extLst>
          </p:cNvPr>
          <p:cNvGrpSpPr/>
          <p:nvPr/>
        </p:nvGrpSpPr>
        <p:grpSpPr>
          <a:xfrm>
            <a:off x="1652525" y="2831123"/>
            <a:ext cx="3020852" cy="2992966"/>
            <a:chOff x="0" y="0"/>
            <a:chExt cx="5418667" cy="5418667"/>
          </a:xfrm>
          <a:solidFill>
            <a:schemeClr val="bg2">
              <a:lumMod val="75000"/>
            </a:schemeClr>
          </a:solidFill>
        </p:grpSpPr>
        <p:sp>
          <p:nvSpPr>
            <p:cNvPr id="8" name="Oval 7">
              <a:extLst>
                <a:ext uri="{FF2B5EF4-FFF2-40B4-BE49-F238E27FC236}">
                  <a16:creationId xmlns:a16="http://schemas.microsoft.com/office/drawing/2014/main" id="{920217D9-3688-4EC1-942A-E46B6FF51485}"/>
                </a:ext>
              </a:extLst>
            </p:cNvPr>
            <p:cNvSpPr/>
            <p:nvPr/>
          </p:nvSpPr>
          <p:spPr>
            <a:xfrm>
              <a:off x="0" y="0"/>
              <a:ext cx="5418667" cy="5418667"/>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Oval 4">
              <a:extLst>
                <a:ext uri="{FF2B5EF4-FFF2-40B4-BE49-F238E27FC236}">
                  <a16:creationId xmlns:a16="http://schemas.microsoft.com/office/drawing/2014/main" id="{E2C99B85-D7CF-4206-951E-682C111E4735}"/>
                </a:ext>
              </a:extLst>
            </p:cNvPr>
            <p:cNvSpPr txBox="1"/>
            <p:nvPr/>
          </p:nvSpPr>
          <p:spPr>
            <a:xfrm>
              <a:off x="498378" y="1354666"/>
              <a:ext cx="4421910" cy="27093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91160" tIns="391160" rIns="391160" bIns="391160" numCol="1" spcCol="1270" anchor="ctr" anchorCtr="0">
              <a:noAutofit/>
            </a:bodyPr>
            <a:lstStyle/>
            <a:p>
              <a:pPr algn="ctr"/>
              <a:r>
                <a:rPr lang="en-US" sz="2400" dirty="0"/>
                <a:t>Accessible Design</a:t>
              </a:r>
            </a:p>
          </p:txBody>
        </p:sp>
      </p:grpSp>
      <p:sp>
        <p:nvSpPr>
          <p:cNvPr id="13" name="Title 12"/>
          <p:cNvSpPr>
            <a:spLocks noGrp="1"/>
          </p:cNvSpPr>
          <p:nvPr>
            <p:ph type="title"/>
          </p:nvPr>
        </p:nvSpPr>
        <p:spPr>
          <a:xfrm>
            <a:off x="1065212" y="304800"/>
            <a:ext cx="8483234" cy="1219200"/>
          </a:xfrm>
        </p:spPr>
        <p:txBody>
          <a:bodyPr/>
          <a:lstStyle/>
          <a:p>
            <a:r>
              <a:rPr lang="en-US" dirty="0"/>
              <a:t>Clarifying Terminology</a:t>
            </a:r>
            <a:endParaRPr dirty="0"/>
          </a:p>
        </p:txBody>
      </p:sp>
      <p:sp>
        <p:nvSpPr>
          <p:cNvPr id="5" name="Content Placeholder 13">
            <a:extLst>
              <a:ext uri="{FF2B5EF4-FFF2-40B4-BE49-F238E27FC236}">
                <a16:creationId xmlns:a16="http://schemas.microsoft.com/office/drawing/2014/main" id="{7F67BB9D-870D-4AD2-8A78-AAA1862E2819}"/>
              </a:ext>
            </a:extLst>
          </p:cNvPr>
          <p:cNvSpPr txBox="1">
            <a:spLocks/>
          </p:cNvSpPr>
          <p:nvPr/>
        </p:nvSpPr>
        <p:spPr>
          <a:xfrm>
            <a:off x="6155960" y="2151835"/>
            <a:ext cx="4805117" cy="3672254"/>
          </a:xfrm>
          <a:prstGeom prst="rect">
            <a:avLst/>
          </a:prstGeom>
        </p:spPr>
        <p:txBody>
          <a:bodyPr vert="horz" lIns="91440" tIns="45720" rIns="91440" bIns="45720" rtlCol="0">
            <a:normAutofit lnSpcReduction="1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dirty="0"/>
              <a:t>Inclusive playground design is consistent with the concept of universal design and recognizes everyone’s right to fully participate and contribute to meaningful play, reaping the lifelong development physical and social benefits of inclusion. </a:t>
            </a:r>
          </a:p>
          <a:p>
            <a:endParaRPr lang="en-US" dirty="0"/>
          </a:p>
          <a:p>
            <a:pPr marL="457200" lvl="1" indent="0">
              <a:buFont typeface="Arial" panose="020B0604020202020204" pitchFamily="34" charset="0"/>
              <a:buNone/>
            </a:pPr>
            <a:endParaRPr lang="en-US" dirty="0"/>
          </a:p>
        </p:txBody>
      </p:sp>
      <p:grpSp>
        <p:nvGrpSpPr>
          <p:cNvPr id="14" name="Group 13">
            <a:extLst>
              <a:ext uri="{FF2B5EF4-FFF2-40B4-BE49-F238E27FC236}">
                <a16:creationId xmlns:a16="http://schemas.microsoft.com/office/drawing/2014/main" id="{B128B96A-B7C9-47DB-85E1-59231B03DCB5}"/>
              </a:ext>
            </a:extLst>
          </p:cNvPr>
          <p:cNvGrpSpPr/>
          <p:nvPr/>
        </p:nvGrpSpPr>
        <p:grpSpPr>
          <a:xfrm>
            <a:off x="2045813" y="3666392"/>
            <a:ext cx="2234276" cy="2157697"/>
            <a:chOff x="0" y="0"/>
            <a:chExt cx="5418667" cy="5418667"/>
          </a:xfrm>
          <a:solidFill>
            <a:schemeClr val="bg2">
              <a:lumMod val="90000"/>
            </a:schemeClr>
          </a:solidFill>
        </p:grpSpPr>
        <p:sp>
          <p:nvSpPr>
            <p:cNvPr id="15" name="Oval 14">
              <a:extLst>
                <a:ext uri="{FF2B5EF4-FFF2-40B4-BE49-F238E27FC236}">
                  <a16:creationId xmlns:a16="http://schemas.microsoft.com/office/drawing/2014/main" id="{D1F49DFE-50BA-449F-A0BD-B74338053177}"/>
                </a:ext>
              </a:extLst>
            </p:cNvPr>
            <p:cNvSpPr/>
            <p:nvPr/>
          </p:nvSpPr>
          <p:spPr>
            <a:xfrm>
              <a:off x="0" y="0"/>
              <a:ext cx="5418667" cy="5418667"/>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Oval 4">
              <a:extLst>
                <a:ext uri="{FF2B5EF4-FFF2-40B4-BE49-F238E27FC236}">
                  <a16:creationId xmlns:a16="http://schemas.microsoft.com/office/drawing/2014/main" id="{2E93E530-E912-469A-9658-1B4BB8E0B45B}"/>
                </a:ext>
              </a:extLst>
            </p:cNvPr>
            <p:cNvSpPr txBox="1"/>
            <p:nvPr/>
          </p:nvSpPr>
          <p:spPr>
            <a:xfrm>
              <a:off x="498378" y="1354666"/>
              <a:ext cx="4421910" cy="27093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91160" tIns="391160" rIns="391160" bIns="391160" numCol="1" spcCol="1270" anchor="ctr" anchorCtr="0">
              <a:noAutofit/>
            </a:bodyPr>
            <a:lstStyle/>
            <a:p>
              <a:pPr algn="ctr"/>
              <a:r>
                <a:rPr lang="en-US" sz="1600" dirty="0"/>
                <a:t>Accessible Design</a:t>
              </a:r>
            </a:p>
          </p:txBody>
        </p:sp>
      </p:grpSp>
      <p:sp>
        <p:nvSpPr>
          <p:cNvPr id="2" name="Rectangle 1">
            <a:extLst>
              <a:ext uri="{FF2B5EF4-FFF2-40B4-BE49-F238E27FC236}">
                <a16:creationId xmlns:a16="http://schemas.microsoft.com/office/drawing/2014/main" id="{7FE794C9-A9D5-426A-8070-D36F69CE0D57}"/>
              </a:ext>
            </a:extLst>
          </p:cNvPr>
          <p:cNvSpPr/>
          <p:nvPr/>
        </p:nvSpPr>
        <p:spPr>
          <a:xfrm>
            <a:off x="2317405" y="2985219"/>
            <a:ext cx="1689113" cy="646331"/>
          </a:xfrm>
          <a:prstGeom prst="rect">
            <a:avLst/>
          </a:prstGeom>
        </p:spPr>
        <p:txBody>
          <a:bodyPr wrap="square">
            <a:spAutoFit/>
          </a:bodyPr>
          <a:lstStyle/>
          <a:p>
            <a:pPr algn="ctr"/>
            <a:r>
              <a:rPr lang="en-US" dirty="0">
                <a:solidFill>
                  <a:schemeClr val="bg1"/>
                </a:solidFill>
              </a:rPr>
              <a:t>Universal Design</a:t>
            </a:r>
          </a:p>
        </p:txBody>
      </p:sp>
    </p:spTree>
    <p:extLst>
      <p:ext uri="{BB962C8B-B14F-4D97-AF65-F5344CB8AC3E}">
        <p14:creationId xmlns:p14="http://schemas.microsoft.com/office/powerpoint/2010/main" val="211781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464035" y="651012"/>
            <a:ext cx="9221788" cy="1219200"/>
          </a:xfrm>
        </p:spPr>
        <p:txBody>
          <a:bodyPr/>
          <a:lstStyle/>
          <a:p>
            <a:r>
              <a:rPr lang="en-US" dirty="0"/>
              <a:t>Access Does Not Guarantee Inclusion</a:t>
            </a:r>
            <a:endParaRPr dirty="0"/>
          </a:p>
        </p:txBody>
      </p:sp>
      <p:sp>
        <p:nvSpPr>
          <p:cNvPr id="5" name="Content Placeholder 13">
            <a:extLst>
              <a:ext uri="{FF2B5EF4-FFF2-40B4-BE49-F238E27FC236}">
                <a16:creationId xmlns:a16="http://schemas.microsoft.com/office/drawing/2014/main" id="{7F67BB9D-870D-4AD2-8A78-AAA1862E2819}"/>
              </a:ext>
            </a:extLst>
          </p:cNvPr>
          <p:cNvSpPr txBox="1">
            <a:spLocks/>
          </p:cNvSpPr>
          <p:nvPr/>
        </p:nvSpPr>
        <p:spPr>
          <a:xfrm>
            <a:off x="1415998" y="4741199"/>
            <a:ext cx="1660402" cy="512234"/>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000" dirty="0"/>
              <a:t>Exclusion</a:t>
            </a:r>
          </a:p>
          <a:p>
            <a:pPr marL="457200" lvl="1" indent="0">
              <a:buFont typeface="Arial" panose="020B0604020202020204" pitchFamily="34" charset="0"/>
              <a:buNone/>
            </a:pPr>
            <a:endParaRPr lang="en-US" dirty="0"/>
          </a:p>
        </p:txBody>
      </p:sp>
      <p:sp>
        <p:nvSpPr>
          <p:cNvPr id="2" name="Rectangle 1">
            <a:extLst>
              <a:ext uri="{FF2B5EF4-FFF2-40B4-BE49-F238E27FC236}">
                <a16:creationId xmlns:a16="http://schemas.microsoft.com/office/drawing/2014/main" id="{7FE794C9-A9D5-426A-8070-D36F69CE0D57}"/>
              </a:ext>
            </a:extLst>
          </p:cNvPr>
          <p:cNvSpPr/>
          <p:nvPr/>
        </p:nvSpPr>
        <p:spPr>
          <a:xfrm>
            <a:off x="2317405" y="2985219"/>
            <a:ext cx="1689113" cy="646331"/>
          </a:xfrm>
          <a:prstGeom prst="rect">
            <a:avLst/>
          </a:prstGeom>
        </p:spPr>
        <p:txBody>
          <a:bodyPr wrap="square">
            <a:spAutoFit/>
          </a:bodyPr>
          <a:lstStyle/>
          <a:p>
            <a:pPr algn="ctr"/>
            <a:r>
              <a:rPr lang="en-US" dirty="0">
                <a:solidFill>
                  <a:schemeClr val="bg1"/>
                </a:solidFill>
              </a:rPr>
              <a:t>Universal Design</a:t>
            </a:r>
          </a:p>
        </p:txBody>
      </p:sp>
      <p:pic>
        <p:nvPicPr>
          <p:cNvPr id="17" name="Picture 2" descr="Picture 2">
            <a:extLst>
              <a:ext uri="{FF2B5EF4-FFF2-40B4-BE49-F238E27FC236}">
                <a16:creationId xmlns:a16="http://schemas.microsoft.com/office/drawing/2014/main" id="{3F55D817-2839-4206-852C-103A5ECE93D8}"/>
              </a:ext>
            </a:extLst>
          </p:cNvPr>
          <p:cNvPicPr>
            <a:picLocks noChangeAspect="1"/>
          </p:cNvPicPr>
          <p:nvPr/>
        </p:nvPicPr>
        <p:blipFill rotWithShape="1">
          <a:blip r:embed="rId3"/>
          <a:srcRect t="43345" r="55780"/>
          <a:stretch/>
        </p:blipFill>
        <p:spPr>
          <a:xfrm>
            <a:off x="1065212" y="2302246"/>
            <a:ext cx="2011188" cy="2253507"/>
          </a:xfrm>
          <a:prstGeom prst="rect">
            <a:avLst/>
          </a:prstGeom>
          <a:ln w="12700">
            <a:miter lim="400000"/>
          </a:ln>
        </p:spPr>
      </p:pic>
      <p:pic>
        <p:nvPicPr>
          <p:cNvPr id="18" name="Picture 2" descr="Picture 2">
            <a:extLst>
              <a:ext uri="{FF2B5EF4-FFF2-40B4-BE49-F238E27FC236}">
                <a16:creationId xmlns:a16="http://schemas.microsoft.com/office/drawing/2014/main" id="{07860371-4067-4B96-A567-26ABA33D09E5}"/>
              </a:ext>
            </a:extLst>
          </p:cNvPr>
          <p:cNvPicPr>
            <a:picLocks noChangeAspect="1"/>
          </p:cNvPicPr>
          <p:nvPr/>
        </p:nvPicPr>
        <p:blipFill rotWithShape="1">
          <a:blip r:embed="rId3"/>
          <a:srcRect l="47836" t="43345"/>
          <a:stretch/>
        </p:blipFill>
        <p:spPr>
          <a:xfrm>
            <a:off x="3702411" y="2302246"/>
            <a:ext cx="2372518" cy="2253507"/>
          </a:xfrm>
          <a:prstGeom prst="rect">
            <a:avLst/>
          </a:prstGeom>
          <a:ln w="12700">
            <a:miter lim="400000"/>
          </a:ln>
        </p:spPr>
      </p:pic>
      <p:pic>
        <p:nvPicPr>
          <p:cNvPr id="19" name="Picture 2" descr="Picture 2">
            <a:extLst>
              <a:ext uri="{FF2B5EF4-FFF2-40B4-BE49-F238E27FC236}">
                <a16:creationId xmlns:a16="http://schemas.microsoft.com/office/drawing/2014/main" id="{86D84BC4-1AB9-4DFE-A5B6-DB437B92A479}"/>
              </a:ext>
            </a:extLst>
          </p:cNvPr>
          <p:cNvPicPr>
            <a:picLocks noChangeAspect="1"/>
          </p:cNvPicPr>
          <p:nvPr/>
        </p:nvPicPr>
        <p:blipFill>
          <a:blip r:embed="rId4"/>
          <a:srcRect l="48555" r="10290" b="56892"/>
          <a:stretch>
            <a:fillRect/>
          </a:stretch>
        </p:blipFill>
        <p:spPr>
          <a:xfrm>
            <a:off x="6700941" y="2771280"/>
            <a:ext cx="1878149" cy="1720538"/>
          </a:xfrm>
          <a:prstGeom prst="rect">
            <a:avLst/>
          </a:prstGeom>
          <a:ln w="12700">
            <a:miter lim="400000"/>
          </a:ln>
        </p:spPr>
      </p:pic>
      <p:pic>
        <p:nvPicPr>
          <p:cNvPr id="20" name="Picture 2" descr="Picture 2">
            <a:extLst>
              <a:ext uri="{FF2B5EF4-FFF2-40B4-BE49-F238E27FC236}">
                <a16:creationId xmlns:a16="http://schemas.microsoft.com/office/drawing/2014/main" id="{E0B29C77-2304-4D5B-8F22-B43B43E3703F}"/>
              </a:ext>
            </a:extLst>
          </p:cNvPr>
          <p:cNvPicPr>
            <a:picLocks noChangeAspect="1"/>
          </p:cNvPicPr>
          <p:nvPr/>
        </p:nvPicPr>
        <p:blipFill>
          <a:blip r:embed="rId5"/>
          <a:srcRect t="1" r="58913" b="57011"/>
          <a:stretch>
            <a:fillRect/>
          </a:stretch>
        </p:blipFill>
        <p:spPr>
          <a:xfrm>
            <a:off x="9355735" y="2821298"/>
            <a:ext cx="1771053" cy="1620503"/>
          </a:xfrm>
          <a:prstGeom prst="rect">
            <a:avLst/>
          </a:prstGeom>
          <a:ln w="12700">
            <a:miter lim="400000"/>
          </a:ln>
        </p:spPr>
      </p:pic>
      <p:sp>
        <p:nvSpPr>
          <p:cNvPr id="3" name="Rectangle 2">
            <a:extLst>
              <a:ext uri="{FF2B5EF4-FFF2-40B4-BE49-F238E27FC236}">
                <a16:creationId xmlns:a16="http://schemas.microsoft.com/office/drawing/2014/main" id="{890A8144-D830-4B8A-A091-BB065DC26A99}"/>
              </a:ext>
            </a:extLst>
          </p:cNvPr>
          <p:cNvSpPr/>
          <p:nvPr/>
        </p:nvSpPr>
        <p:spPr>
          <a:xfrm>
            <a:off x="6953324" y="4733134"/>
            <a:ext cx="1625766" cy="400110"/>
          </a:xfrm>
          <a:prstGeom prst="rect">
            <a:avLst/>
          </a:prstGeom>
        </p:spPr>
        <p:txBody>
          <a:bodyPr wrap="none">
            <a:spAutoFit/>
          </a:bodyPr>
          <a:lstStyle/>
          <a:p>
            <a:r>
              <a:rPr lang="en-US" sz="2000" dirty="0"/>
              <a:t>Integration</a:t>
            </a:r>
          </a:p>
        </p:txBody>
      </p:sp>
      <p:sp>
        <p:nvSpPr>
          <p:cNvPr id="4" name="Rectangle 3">
            <a:extLst>
              <a:ext uri="{FF2B5EF4-FFF2-40B4-BE49-F238E27FC236}">
                <a16:creationId xmlns:a16="http://schemas.microsoft.com/office/drawing/2014/main" id="{72C81DA9-D098-4757-8CC0-0040BDFA4805}"/>
              </a:ext>
            </a:extLst>
          </p:cNvPr>
          <p:cNvSpPr/>
          <p:nvPr/>
        </p:nvSpPr>
        <p:spPr>
          <a:xfrm>
            <a:off x="4100990" y="4733134"/>
            <a:ext cx="1697901" cy="400110"/>
          </a:xfrm>
          <a:prstGeom prst="rect">
            <a:avLst/>
          </a:prstGeom>
        </p:spPr>
        <p:txBody>
          <a:bodyPr wrap="none">
            <a:spAutoFit/>
          </a:bodyPr>
          <a:lstStyle/>
          <a:p>
            <a:r>
              <a:rPr lang="en-US" sz="2000" dirty="0"/>
              <a:t>Segregation</a:t>
            </a:r>
          </a:p>
        </p:txBody>
      </p:sp>
      <p:sp>
        <p:nvSpPr>
          <p:cNvPr id="6" name="Rectangle 5">
            <a:extLst>
              <a:ext uri="{FF2B5EF4-FFF2-40B4-BE49-F238E27FC236}">
                <a16:creationId xmlns:a16="http://schemas.microsoft.com/office/drawing/2014/main" id="{4F9643D7-5372-42B4-BC1B-2AC88FB9ACEC}"/>
              </a:ext>
            </a:extLst>
          </p:cNvPr>
          <p:cNvSpPr/>
          <p:nvPr/>
        </p:nvSpPr>
        <p:spPr>
          <a:xfrm>
            <a:off x="9657451" y="4741199"/>
            <a:ext cx="1293944" cy="400110"/>
          </a:xfrm>
          <a:prstGeom prst="rect">
            <a:avLst/>
          </a:prstGeom>
        </p:spPr>
        <p:txBody>
          <a:bodyPr wrap="none">
            <a:spAutoFit/>
          </a:bodyPr>
          <a:lstStyle/>
          <a:p>
            <a:r>
              <a:rPr lang="en-US" sz="2000" dirty="0"/>
              <a:t>Inclusion</a:t>
            </a:r>
          </a:p>
        </p:txBody>
      </p:sp>
    </p:spTree>
    <p:extLst>
      <p:ext uri="{BB962C8B-B14F-4D97-AF65-F5344CB8AC3E}">
        <p14:creationId xmlns:p14="http://schemas.microsoft.com/office/powerpoint/2010/main" val="23345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Access Does Not Guarantee Inclusion</a:t>
            </a:r>
          </a:p>
        </p:txBody>
      </p:sp>
      <p:sp>
        <p:nvSpPr>
          <p:cNvPr id="7" name="Text Placeholder 6"/>
          <p:cNvSpPr>
            <a:spLocks noGrp="1"/>
          </p:cNvSpPr>
          <p:nvPr>
            <p:ph type="body" sz="half" idx="2"/>
          </p:nvPr>
        </p:nvSpPr>
        <p:spPr/>
        <p:txBody>
          <a:bodyPr/>
          <a:lstStyle/>
          <a:p>
            <a:pPr algn="ctr"/>
            <a:r>
              <a:rPr lang="en-US" dirty="0"/>
              <a:t>ADA Compliant Design</a:t>
            </a:r>
          </a:p>
          <a:p>
            <a:endParaRPr lang="en-US" dirty="0"/>
          </a:p>
        </p:txBody>
      </p:sp>
      <p:sp>
        <p:nvSpPr>
          <p:cNvPr id="10" name="Text Placeholder 9"/>
          <p:cNvSpPr>
            <a:spLocks noGrp="1"/>
          </p:cNvSpPr>
          <p:nvPr>
            <p:ph type="body" sz="half" idx="19"/>
          </p:nvPr>
        </p:nvSpPr>
        <p:spPr/>
        <p:txBody>
          <a:bodyPr/>
          <a:lstStyle/>
          <a:p>
            <a:pPr algn="ctr"/>
            <a:r>
              <a:rPr lang="en-US" dirty="0"/>
              <a:t>Inclusive Design</a:t>
            </a:r>
          </a:p>
        </p:txBody>
      </p:sp>
      <p:pic>
        <p:nvPicPr>
          <p:cNvPr id="52" name="Picture Placeholder 51" descr="A yellow umbrella&#10;&#10;Description automatically generated">
            <a:extLst>
              <a:ext uri="{FF2B5EF4-FFF2-40B4-BE49-F238E27FC236}">
                <a16:creationId xmlns:a16="http://schemas.microsoft.com/office/drawing/2014/main" id="{AA5D8A1D-7615-49EE-802E-8522E9F8E5F5}"/>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988" b="988"/>
          <a:stretch>
            <a:fillRect/>
          </a:stretch>
        </p:blipFill>
        <p:spPr/>
      </p:pic>
      <p:pic>
        <p:nvPicPr>
          <p:cNvPr id="12" name="Picture Placeholder 11" descr="A close up of a horse drawn carriage&#10;&#10;Description automatically generated">
            <a:extLst>
              <a:ext uri="{FF2B5EF4-FFF2-40B4-BE49-F238E27FC236}">
                <a16:creationId xmlns:a16="http://schemas.microsoft.com/office/drawing/2014/main" id="{49AB6FB9-9389-4D08-AB31-961AD03E53A8}"/>
              </a:ext>
            </a:extLst>
          </p:cNvPr>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t="988" b="988"/>
          <a:stretch>
            <a:fillRect/>
          </a:stretch>
        </p:blipFill>
        <p:spPr/>
      </p:pic>
    </p:spTree>
    <p:extLst>
      <p:ext uri="{BB962C8B-B14F-4D97-AF65-F5344CB8AC3E}">
        <p14:creationId xmlns:p14="http://schemas.microsoft.com/office/powerpoint/2010/main" val="216163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Foundations of Inclusive Play</a:t>
            </a:r>
            <a:endParaRPr dirty="0"/>
          </a:p>
        </p:txBody>
      </p:sp>
      <p:sp>
        <p:nvSpPr>
          <p:cNvPr id="14" name="Content Placeholder 13"/>
          <p:cNvSpPr>
            <a:spLocks noGrp="1"/>
          </p:cNvSpPr>
          <p:nvPr>
            <p:ph idx="1"/>
          </p:nvPr>
        </p:nvSpPr>
        <p:spPr>
          <a:xfrm>
            <a:off x="1065214" y="1752600"/>
            <a:ext cx="10058400" cy="4229100"/>
          </a:xfrm>
        </p:spPr>
        <p:txBody>
          <a:bodyPr>
            <a:normAutofit/>
          </a:bodyPr>
          <a:lstStyle/>
          <a:p>
            <a:r>
              <a:rPr lang="en-US" dirty="0"/>
              <a:t>Inclusive design is a way of creating physical spaces and products to address the inherent diversity of people. It introduces flexibility, choice, and accommodating features to the world that we all inhibit.</a:t>
            </a:r>
          </a:p>
          <a:p>
            <a:r>
              <a:rPr lang="en-US" dirty="0"/>
              <a:t>Every child has the right to play, but not every child has the opportunity to do so in their local park or school. An inclusive playground eliminates the barriers, encouraging personal growth along with the creation of new friendships. </a:t>
            </a:r>
          </a:p>
          <a:p>
            <a:endParaRPr lang="en-US" dirty="0"/>
          </a:p>
          <a:p>
            <a:pPr marL="457200" lvl="1" indent="0">
              <a:buNone/>
            </a:pPr>
            <a:endParaRPr lang="en-US" dirty="0"/>
          </a:p>
        </p:txBody>
      </p:sp>
    </p:spTree>
    <p:extLst>
      <p:ext uri="{BB962C8B-B14F-4D97-AF65-F5344CB8AC3E}">
        <p14:creationId xmlns:p14="http://schemas.microsoft.com/office/powerpoint/2010/main" val="206554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Inclusive Design Strategies</a:t>
            </a:r>
            <a:endParaRPr dirty="0"/>
          </a:p>
        </p:txBody>
      </p:sp>
      <p:sp>
        <p:nvSpPr>
          <p:cNvPr id="14" name="Content Placeholder 13"/>
          <p:cNvSpPr>
            <a:spLocks noGrp="1"/>
          </p:cNvSpPr>
          <p:nvPr>
            <p:ph idx="1"/>
          </p:nvPr>
        </p:nvSpPr>
        <p:spPr>
          <a:xfrm>
            <a:off x="1065214" y="1752600"/>
            <a:ext cx="10058400" cy="4229100"/>
          </a:xfrm>
        </p:spPr>
        <p:txBody>
          <a:bodyPr>
            <a:normAutofit fontScale="85000" lnSpcReduction="20000"/>
          </a:bodyPr>
          <a:lstStyle/>
          <a:p>
            <a:r>
              <a:rPr lang="en-US" dirty="0"/>
              <a:t>Create Access</a:t>
            </a:r>
          </a:p>
          <a:p>
            <a:pPr lvl="1"/>
            <a:r>
              <a:rPr lang="en-US" dirty="0"/>
              <a:t>Access to and around the playground is extremely important. Make sure to include accessible routes, along with surfacing that is accommodating to wheelchairs. Also, getting people to the play space is only part the equation. Ensuring they have equitable play experiences when they arrive is key to success. Consider using ramps and providing ground level play opportunities.</a:t>
            </a:r>
          </a:p>
          <a:p>
            <a:r>
              <a:rPr lang="en-US" dirty="0"/>
              <a:t>Keep It Simple</a:t>
            </a:r>
          </a:p>
          <a:p>
            <a:pPr lvl="1"/>
            <a:r>
              <a:rPr lang="en-US" dirty="0"/>
              <a:t>Understanding how to use the play area should be intuitive and easy for all people. Provide sections of play experiences, such as active or passive areas. Include varying color across the playground to organize these areas, along with creating paths to follow. </a:t>
            </a:r>
          </a:p>
          <a:p>
            <a:r>
              <a:rPr lang="en-US" dirty="0"/>
              <a:t>Add Sensory Elements</a:t>
            </a:r>
          </a:p>
          <a:p>
            <a:pPr lvl="1"/>
            <a:r>
              <a:rPr lang="en-US" dirty="0"/>
              <a:t>Incorporating activities that provide multisensory experiences with touch, sight, sound, and movement can positively influence the development of the whole child</a:t>
            </a:r>
          </a:p>
          <a:p>
            <a:pPr lvl="1"/>
            <a:endParaRPr lang="en-US" dirty="0"/>
          </a:p>
          <a:p>
            <a:pPr marL="457200" lvl="1" indent="0">
              <a:buNone/>
            </a:pPr>
            <a:endParaRPr lang="en-US" dirty="0"/>
          </a:p>
          <a:p>
            <a:endParaRPr lang="en-US" dirty="0"/>
          </a:p>
          <a:p>
            <a:pPr marL="457200" lvl="1" indent="0">
              <a:buNone/>
            </a:pPr>
            <a:endParaRPr lang="en-US" dirty="0"/>
          </a:p>
        </p:txBody>
      </p:sp>
    </p:spTree>
    <p:extLst>
      <p:ext uri="{BB962C8B-B14F-4D97-AF65-F5344CB8AC3E}">
        <p14:creationId xmlns:p14="http://schemas.microsoft.com/office/powerpoint/2010/main" val="32527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6612" y="333375"/>
            <a:ext cx="8483234" cy="1219200"/>
          </a:xfrm>
        </p:spPr>
        <p:txBody>
          <a:bodyPr/>
          <a:lstStyle/>
          <a:p>
            <a:r>
              <a:rPr lang="en-US" dirty="0"/>
              <a:t>Inclusive Design Strategies</a:t>
            </a:r>
            <a:endParaRPr dirty="0"/>
          </a:p>
        </p:txBody>
      </p:sp>
      <p:sp>
        <p:nvSpPr>
          <p:cNvPr id="14" name="Content Placeholder 13"/>
          <p:cNvSpPr>
            <a:spLocks noGrp="1"/>
          </p:cNvSpPr>
          <p:nvPr>
            <p:ph idx="1"/>
          </p:nvPr>
        </p:nvSpPr>
        <p:spPr>
          <a:xfrm>
            <a:off x="1065214" y="1752600"/>
            <a:ext cx="10058400" cy="4463562"/>
          </a:xfrm>
        </p:spPr>
        <p:txBody>
          <a:bodyPr>
            <a:normAutofit fontScale="85000" lnSpcReduction="20000"/>
          </a:bodyPr>
          <a:lstStyle/>
          <a:p>
            <a:r>
              <a:rPr lang="en-US" dirty="0"/>
              <a:t>Encourage Social Exchanges</a:t>
            </a:r>
          </a:p>
          <a:p>
            <a:pPr lvl="1"/>
            <a:r>
              <a:rPr lang="en-US" dirty="0"/>
              <a:t>Children learn about each other when they communicate and socially interact. Consider ways to encourage communication, cooperation, and for children of all abilities to social interact through games, dramatic play experiences or multi-user components.</a:t>
            </a:r>
          </a:p>
          <a:p>
            <a:r>
              <a:rPr lang="en-US" dirty="0"/>
              <a:t>Offer Choices</a:t>
            </a:r>
          </a:p>
          <a:p>
            <a:pPr lvl="1"/>
            <a:r>
              <a:rPr lang="en-US" dirty="0"/>
              <a:t>Thinking about the many ways children play is an important aspect of success. Some children love to jump in the middle of the action, others may prefer to comfortably observe from a cozy spot to bench before joining in the fun. Offer a variety of elements including climbing, upper body events, balancing, swinging, sliding, spinning, rocking, and climbing. </a:t>
            </a:r>
          </a:p>
          <a:p>
            <a:r>
              <a:rPr lang="en-US" dirty="0"/>
              <a:t>Opportunity For All</a:t>
            </a:r>
          </a:p>
          <a:p>
            <a:pPr lvl="1"/>
            <a:r>
              <a:rPr lang="en-US" dirty="0"/>
              <a:t>A child deserves to be able to interact with the other kids on the playground and not be  limited to certain types of equipment based on their abilities. Provide opportunities for children to engage with one another throughout the design. </a:t>
            </a:r>
          </a:p>
          <a:p>
            <a:pPr lvl="1"/>
            <a:endParaRPr lang="en-US" dirty="0"/>
          </a:p>
          <a:p>
            <a:pPr marL="457200" lvl="1" indent="0">
              <a:buNone/>
            </a:pPr>
            <a:endParaRPr lang="en-US" dirty="0"/>
          </a:p>
          <a:p>
            <a:endParaRPr lang="en-US" dirty="0"/>
          </a:p>
          <a:p>
            <a:pPr marL="457200" lvl="1" indent="0">
              <a:buNone/>
            </a:pPr>
            <a:endParaRPr lang="en-US" dirty="0"/>
          </a:p>
        </p:txBody>
      </p:sp>
    </p:spTree>
    <p:extLst>
      <p:ext uri="{BB962C8B-B14F-4D97-AF65-F5344CB8AC3E}">
        <p14:creationId xmlns:p14="http://schemas.microsoft.com/office/powerpoint/2010/main" val="240237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Accessible Design Standards</a:t>
            </a:r>
          </a:p>
        </p:txBody>
      </p:sp>
      <p:sp>
        <p:nvSpPr>
          <p:cNvPr id="3" name="Text Placeholder 2"/>
          <p:cNvSpPr>
            <a:spLocks noGrp="1"/>
          </p:cNvSpPr>
          <p:nvPr>
            <p:ph type="body" idx="1"/>
          </p:nvPr>
        </p:nvSpPr>
        <p:spPr/>
        <p:txBody>
          <a:bodyPr/>
          <a:lstStyle/>
          <a:p>
            <a:r>
              <a:rPr lang="en-US" dirty="0"/>
              <a:t>Playground and Site Layout</a:t>
            </a:r>
          </a:p>
        </p:txBody>
      </p:sp>
    </p:spTree>
    <p:extLst>
      <p:ext uri="{BB962C8B-B14F-4D97-AF65-F5344CB8AC3E}">
        <p14:creationId xmlns:p14="http://schemas.microsoft.com/office/powerpoint/2010/main" val="428205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 Standards</a:t>
            </a:r>
          </a:p>
        </p:txBody>
      </p:sp>
      <p:sp>
        <p:nvSpPr>
          <p:cNvPr id="3" name="Content Placeholder 2"/>
          <p:cNvSpPr>
            <a:spLocks noGrp="1"/>
          </p:cNvSpPr>
          <p:nvPr>
            <p:ph sz="half" idx="1"/>
          </p:nvPr>
        </p:nvSpPr>
        <p:spPr>
          <a:xfrm>
            <a:off x="1065212" y="1825624"/>
            <a:ext cx="4954588" cy="4187953"/>
          </a:xfrm>
        </p:spPr>
        <p:txBody>
          <a:bodyPr>
            <a:normAutofit lnSpcReduction="10000"/>
          </a:bodyPr>
          <a:lstStyle/>
          <a:p>
            <a:r>
              <a:rPr lang="en-US" dirty="0"/>
              <a:t>ADA standards are a federal law that must be upheld on all playground designs open to the public</a:t>
            </a:r>
          </a:p>
          <a:p>
            <a:r>
              <a:rPr lang="en-US" dirty="0"/>
              <a:t>These standards break down the minimum requirements for accessible play features on the design</a:t>
            </a:r>
          </a:p>
          <a:p>
            <a:r>
              <a:rPr lang="en-US" dirty="0"/>
              <a:t>50% of total elevated events must be accessible</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933542578"/>
              </p:ext>
            </p:extLst>
          </p:nvPr>
        </p:nvGraphicFramePr>
        <p:xfrm>
          <a:off x="6543313" y="1008487"/>
          <a:ext cx="4954587" cy="5005090"/>
        </p:xfrm>
        <a:graphic>
          <a:graphicData uri="http://schemas.openxmlformats.org/drawingml/2006/table">
            <a:tbl>
              <a:tblPr firstRow="1" bandRow="1">
                <a:tableStyleId>{F5AB1C69-6EDB-4FF4-983F-18BD219EF322}</a:tableStyleId>
              </a:tblPr>
              <a:tblGrid>
                <a:gridCol w="1651529">
                  <a:extLst>
                    <a:ext uri="{9D8B030D-6E8A-4147-A177-3AD203B41FA5}">
                      <a16:colId xmlns:a16="http://schemas.microsoft.com/office/drawing/2014/main" val="20000"/>
                    </a:ext>
                  </a:extLst>
                </a:gridCol>
                <a:gridCol w="1651529">
                  <a:extLst>
                    <a:ext uri="{9D8B030D-6E8A-4147-A177-3AD203B41FA5}">
                      <a16:colId xmlns:a16="http://schemas.microsoft.com/office/drawing/2014/main" val="20001"/>
                    </a:ext>
                  </a:extLst>
                </a:gridCol>
                <a:gridCol w="1651529">
                  <a:extLst>
                    <a:ext uri="{9D8B030D-6E8A-4147-A177-3AD203B41FA5}">
                      <a16:colId xmlns:a16="http://schemas.microsoft.com/office/drawing/2014/main" val="20002"/>
                    </a:ext>
                  </a:extLst>
                </a:gridCol>
              </a:tblGrid>
              <a:tr h="436501">
                <a:tc>
                  <a:txBody>
                    <a:bodyPr/>
                    <a:lstStyle/>
                    <a:p>
                      <a:pPr algn="ctr"/>
                      <a:r>
                        <a:rPr lang="en-US" sz="1200" dirty="0"/>
                        <a:t>Number of Elevated Events</a:t>
                      </a:r>
                      <a:endParaRPr sz="1200" dirty="0"/>
                    </a:p>
                  </a:txBody>
                  <a:tcPr anchor="ctr">
                    <a:solidFill>
                      <a:schemeClr val="accent3">
                        <a:lumMod val="50000"/>
                      </a:schemeClr>
                    </a:solidFill>
                  </a:tcPr>
                </a:tc>
                <a:tc>
                  <a:txBody>
                    <a:bodyPr/>
                    <a:lstStyle/>
                    <a:p>
                      <a:pPr algn="ctr"/>
                      <a:r>
                        <a:rPr lang="en-US" sz="1200" dirty="0"/>
                        <a:t>Minimum Number of Ground Events</a:t>
                      </a:r>
                      <a:endParaRPr sz="1200" dirty="0"/>
                    </a:p>
                  </a:txBody>
                  <a:tcPr anchor="ctr">
                    <a:solidFill>
                      <a:schemeClr val="accent3">
                        <a:lumMod val="50000"/>
                      </a:schemeClr>
                    </a:solidFill>
                  </a:tcPr>
                </a:tc>
                <a:tc>
                  <a:txBody>
                    <a:bodyPr/>
                    <a:lstStyle/>
                    <a:p>
                      <a:pPr algn="ctr"/>
                      <a:r>
                        <a:rPr lang="en-US" sz="1200" dirty="0"/>
                        <a:t>Minimum Number of Types of Ground Events</a:t>
                      </a:r>
                      <a:endParaRPr sz="1200" dirty="0"/>
                    </a:p>
                  </a:txBody>
                  <a:tcPr anchor="ctr">
                    <a:solidFill>
                      <a:schemeClr val="accent3">
                        <a:lumMod val="50000"/>
                      </a:schemeClr>
                    </a:solidFill>
                  </a:tcPr>
                </a:tc>
                <a:extLst>
                  <a:ext uri="{0D108BD9-81ED-4DB2-BD59-A6C34878D82A}">
                    <a16:rowId xmlns:a16="http://schemas.microsoft.com/office/drawing/2014/main" val="10000"/>
                  </a:ext>
                </a:extLst>
              </a:tr>
              <a:tr h="436501">
                <a:tc>
                  <a:txBody>
                    <a:bodyPr/>
                    <a:lstStyle/>
                    <a:p>
                      <a:pPr algn="ctr"/>
                      <a:r>
                        <a:rPr lang="en-US" sz="1200" dirty="0"/>
                        <a:t>1</a:t>
                      </a:r>
                      <a:endParaRPr sz="1200" dirty="0"/>
                    </a:p>
                  </a:txBody>
                  <a:tcPr anchor="ctr"/>
                </a:tc>
                <a:tc>
                  <a:txBody>
                    <a:bodyPr/>
                    <a:lstStyle/>
                    <a:p>
                      <a:pPr algn="ctr"/>
                      <a:r>
                        <a:rPr lang="en-US" sz="1200" dirty="0"/>
                        <a:t>N/A</a:t>
                      </a:r>
                      <a:endParaRPr sz="1200" dirty="0"/>
                    </a:p>
                  </a:txBody>
                  <a:tcPr anchor="ctr"/>
                </a:tc>
                <a:tc>
                  <a:txBody>
                    <a:bodyPr/>
                    <a:lstStyle/>
                    <a:p>
                      <a:pPr algn="ctr"/>
                      <a:r>
                        <a:rPr lang="en-US" sz="1200" dirty="0"/>
                        <a:t>N/A</a:t>
                      </a:r>
                      <a:endParaRPr sz="1200" dirty="0"/>
                    </a:p>
                  </a:txBody>
                  <a:tcPr anchor="ctr"/>
                </a:tc>
                <a:extLst>
                  <a:ext uri="{0D108BD9-81ED-4DB2-BD59-A6C34878D82A}">
                    <a16:rowId xmlns:a16="http://schemas.microsoft.com/office/drawing/2014/main" val="10001"/>
                  </a:ext>
                </a:extLst>
              </a:tr>
              <a:tr h="436501">
                <a:tc>
                  <a:txBody>
                    <a:bodyPr/>
                    <a:lstStyle/>
                    <a:p>
                      <a:pPr algn="ctr"/>
                      <a:r>
                        <a:rPr lang="en-US" sz="1200" dirty="0"/>
                        <a:t>2-4</a:t>
                      </a:r>
                      <a:endParaRPr sz="1200" dirty="0"/>
                    </a:p>
                  </a:txBody>
                  <a:tcPr anchor="ctr"/>
                </a:tc>
                <a:tc>
                  <a:txBody>
                    <a:bodyPr/>
                    <a:lstStyle/>
                    <a:p>
                      <a:pPr algn="ctr"/>
                      <a:r>
                        <a:rPr lang="en-US" sz="1200" dirty="0"/>
                        <a:t>1</a:t>
                      </a:r>
                      <a:endParaRPr sz="1200" dirty="0"/>
                    </a:p>
                  </a:txBody>
                  <a:tcPr anchor="ctr"/>
                </a:tc>
                <a:tc>
                  <a:txBody>
                    <a:bodyPr/>
                    <a:lstStyle/>
                    <a:p>
                      <a:pPr algn="ctr"/>
                      <a:r>
                        <a:rPr lang="en-US" sz="1200" dirty="0"/>
                        <a:t>1</a:t>
                      </a:r>
                      <a:endParaRPr sz="1200" dirty="0"/>
                    </a:p>
                  </a:txBody>
                  <a:tcPr anchor="ctr"/>
                </a:tc>
                <a:extLst>
                  <a:ext uri="{0D108BD9-81ED-4DB2-BD59-A6C34878D82A}">
                    <a16:rowId xmlns:a16="http://schemas.microsoft.com/office/drawing/2014/main" val="10002"/>
                  </a:ext>
                </a:extLst>
              </a:tr>
              <a:tr h="436501">
                <a:tc>
                  <a:txBody>
                    <a:bodyPr/>
                    <a:lstStyle/>
                    <a:p>
                      <a:pPr algn="ctr"/>
                      <a:r>
                        <a:rPr lang="en-US" sz="1200" dirty="0"/>
                        <a:t>5-7</a:t>
                      </a:r>
                      <a:endParaRPr sz="1200" dirty="0"/>
                    </a:p>
                  </a:txBody>
                  <a:tcPr anchor="ctr"/>
                </a:tc>
                <a:tc>
                  <a:txBody>
                    <a:bodyPr/>
                    <a:lstStyle/>
                    <a:p>
                      <a:pPr algn="ctr"/>
                      <a:r>
                        <a:rPr lang="en-US" sz="1200" dirty="0"/>
                        <a:t>2</a:t>
                      </a:r>
                      <a:endParaRPr sz="1200" dirty="0"/>
                    </a:p>
                  </a:txBody>
                  <a:tcPr anchor="ctr"/>
                </a:tc>
                <a:tc>
                  <a:txBody>
                    <a:bodyPr/>
                    <a:lstStyle/>
                    <a:p>
                      <a:pPr algn="ctr"/>
                      <a:r>
                        <a:rPr lang="en-US" sz="1200" dirty="0"/>
                        <a:t>2</a:t>
                      </a:r>
                      <a:endParaRPr sz="1200" dirty="0"/>
                    </a:p>
                  </a:txBody>
                  <a:tcPr anchor="ctr"/>
                </a:tc>
                <a:extLst>
                  <a:ext uri="{0D108BD9-81ED-4DB2-BD59-A6C34878D82A}">
                    <a16:rowId xmlns:a16="http://schemas.microsoft.com/office/drawing/2014/main" val="10003"/>
                  </a:ext>
                </a:extLst>
              </a:tr>
              <a:tr h="436501">
                <a:tc>
                  <a:txBody>
                    <a:bodyPr/>
                    <a:lstStyle/>
                    <a:p>
                      <a:pPr algn="ctr"/>
                      <a:r>
                        <a:rPr lang="en-US" sz="1200" dirty="0"/>
                        <a:t>8-10</a:t>
                      </a:r>
                      <a:endParaRPr sz="1200" dirty="0"/>
                    </a:p>
                  </a:txBody>
                  <a:tcPr anchor="ctr"/>
                </a:tc>
                <a:tc>
                  <a:txBody>
                    <a:bodyPr/>
                    <a:lstStyle/>
                    <a:p>
                      <a:pPr algn="ctr"/>
                      <a:r>
                        <a:rPr lang="en-US" sz="1200" dirty="0"/>
                        <a:t>3</a:t>
                      </a:r>
                      <a:endParaRPr sz="1200" dirty="0"/>
                    </a:p>
                  </a:txBody>
                  <a:tcPr anchor="ctr"/>
                </a:tc>
                <a:tc>
                  <a:txBody>
                    <a:bodyPr/>
                    <a:lstStyle/>
                    <a:p>
                      <a:pPr algn="ctr"/>
                      <a:r>
                        <a:rPr lang="en-US" sz="1200" dirty="0"/>
                        <a:t>3</a:t>
                      </a:r>
                      <a:endParaRPr sz="1200" dirty="0"/>
                    </a:p>
                  </a:txBody>
                  <a:tcPr anchor="ctr"/>
                </a:tc>
                <a:extLst>
                  <a:ext uri="{0D108BD9-81ED-4DB2-BD59-A6C34878D82A}">
                    <a16:rowId xmlns:a16="http://schemas.microsoft.com/office/drawing/2014/main" val="1471708421"/>
                  </a:ext>
                </a:extLst>
              </a:tr>
              <a:tr h="436501">
                <a:tc>
                  <a:txBody>
                    <a:bodyPr/>
                    <a:lstStyle/>
                    <a:p>
                      <a:pPr algn="ctr"/>
                      <a:r>
                        <a:rPr lang="en-US" sz="1200" dirty="0"/>
                        <a:t>11-13</a:t>
                      </a:r>
                      <a:endParaRPr sz="1200" dirty="0"/>
                    </a:p>
                  </a:txBody>
                  <a:tcPr anchor="ctr"/>
                </a:tc>
                <a:tc>
                  <a:txBody>
                    <a:bodyPr/>
                    <a:lstStyle/>
                    <a:p>
                      <a:pPr algn="ctr"/>
                      <a:r>
                        <a:rPr lang="en-US" sz="1200" dirty="0"/>
                        <a:t>4</a:t>
                      </a:r>
                      <a:endParaRPr sz="1200" dirty="0"/>
                    </a:p>
                  </a:txBody>
                  <a:tcPr anchor="ctr"/>
                </a:tc>
                <a:tc>
                  <a:txBody>
                    <a:bodyPr/>
                    <a:lstStyle/>
                    <a:p>
                      <a:pPr algn="ctr"/>
                      <a:r>
                        <a:rPr lang="en-US" sz="1200" dirty="0"/>
                        <a:t>3</a:t>
                      </a:r>
                      <a:endParaRPr sz="1200" dirty="0"/>
                    </a:p>
                  </a:txBody>
                  <a:tcPr anchor="ctr"/>
                </a:tc>
                <a:extLst>
                  <a:ext uri="{0D108BD9-81ED-4DB2-BD59-A6C34878D82A}">
                    <a16:rowId xmlns:a16="http://schemas.microsoft.com/office/drawing/2014/main" val="613912905"/>
                  </a:ext>
                </a:extLst>
              </a:tr>
              <a:tr h="436501">
                <a:tc>
                  <a:txBody>
                    <a:bodyPr/>
                    <a:lstStyle/>
                    <a:p>
                      <a:pPr algn="ctr"/>
                      <a:r>
                        <a:rPr lang="en-US" sz="1200" dirty="0"/>
                        <a:t>14-16</a:t>
                      </a:r>
                      <a:endParaRPr sz="1200" dirty="0"/>
                    </a:p>
                  </a:txBody>
                  <a:tcPr anchor="ctr"/>
                </a:tc>
                <a:tc>
                  <a:txBody>
                    <a:bodyPr/>
                    <a:lstStyle/>
                    <a:p>
                      <a:pPr algn="ctr"/>
                      <a:r>
                        <a:rPr lang="en-US" sz="1200" dirty="0"/>
                        <a:t>5</a:t>
                      </a:r>
                      <a:endParaRPr sz="1200" dirty="0"/>
                    </a:p>
                  </a:txBody>
                  <a:tcPr anchor="ctr"/>
                </a:tc>
                <a:tc>
                  <a:txBody>
                    <a:bodyPr/>
                    <a:lstStyle/>
                    <a:p>
                      <a:pPr algn="ctr"/>
                      <a:r>
                        <a:rPr lang="en-US" sz="1200" dirty="0"/>
                        <a:t>3</a:t>
                      </a:r>
                      <a:endParaRPr sz="1200" dirty="0"/>
                    </a:p>
                  </a:txBody>
                  <a:tcPr anchor="ctr"/>
                </a:tc>
                <a:extLst>
                  <a:ext uri="{0D108BD9-81ED-4DB2-BD59-A6C34878D82A}">
                    <a16:rowId xmlns:a16="http://schemas.microsoft.com/office/drawing/2014/main" val="946758343"/>
                  </a:ext>
                </a:extLst>
              </a:tr>
              <a:tr h="436501">
                <a:tc>
                  <a:txBody>
                    <a:bodyPr/>
                    <a:lstStyle/>
                    <a:p>
                      <a:pPr algn="ctr"/>
                      <a:r>
                        <a:rPr lang="en-US" sz="1200" dirty="0"/>
                        <a:t>17-19</a:t>
                      </a:r>
                      <a:endParaRPr sz="1200" dirty="0"/>
                    </a:p>
                  </a:txBody>
                  <a:tcPr anchor="ctr"/>
                </a:tc>
                <a:tc>
                  <a:txBody>
                    <a:bodyPr/>
                    <a:lstStyle/>
                    <a:p>
                      <a:pPr algn="ctr"/>
                      <a:r>
                        <a:rPr lang="en-US" sz="1200" dirty="0"/>
                        <a:t>6</a:t>
                      </a:r>
                      <a:endParaRPr sz="1200" dirty="0"/>
                    </a:p>
                  </a:txBody>
                  <a:tcPr anchor="ctr"/>
                </a:tc>
                <a:tc>
                  <a:txBody>
                    <a:bodyPr/>
                    <a:lstStyle/>
                    <a:p>
                      <a:pPr algn="ctr"/>
                      <a:r>
                        <a:rPr lang="en-US" sz="1200" dirty="0"/>
                        <a:t>3</a:t>
                      </a:r>
                      <a:endParaRPr sz="1200" dirty="0"/>
                    </a:p>
                  </a:txBody>
                  <a:tcPr anchor="ctr"/>
                </a:tc>
                <a:extLst>
                  <a:ext uri="{0D108BD9-81ED-4DB2-BD59-A6C34878D82A}">
                    <a16:rowId xmlns:a16="http://schemas.microsoft.com/office/drawing/2014/main" val="3016120293"/>
                  </a:ext>
                </a:extLst>
              </a:tr>
              <a:tr h="436501">
                <a:tc>
                  <a:txBody>
                    <a:bodyPr/>
                    <a:lstStyle/>
                    <a:p>
                      <a:pPr algn="ctr"/>
                      <a:r>
                        <a:rPr lang="en-US" sz="1200" dirty="0"/>
                        <a:t>20-22</a:t>
                      </a:r>
                      <a:endParaRPr sz="1200" dirty="0"/>
                    </a:p>
                  </a:txBody>
                  <a:tcPr anchor="ctr"/>
                </a:tc>
                <a:tc>
                  <a:txBody>
                    <a:bodyPr/>
                    <a:lstStyle/>
                    <a:p>
                      <a:pPr algn="ctr"/>
                      <a:r>
                        <a:rPr lang="en-US" sz="1200" dirty="0"/>
                        <a:t>7</a:t>
                      </a:r>
                      <a:endParaRPr sz="1200" dirty="0"/>
                    </a:p>
                  </a:txBody>
                  <a:tcPr anchor="ctr"/>
                </a:tc>
                <a:tc>
                  <a:txBody>
                    <a:bodyPr/>
                    <a:lstStyle/>
                    <a:p>
                      <a:pPr algn="ctr"/>
                      <a:r>
                        <a:rPr lang="en-US" sz="1200" dirty="0"/>
                        <a:t>4</a:t>
                      </a:r>
                      <a:endParaRPr sz="1200" dirty="0"/>
                    </a:p>
                  </a:txBody>
                  <a:tcPr anchor="ctr"/>
                </a:tc>
                <a:extLst>
                  <a:ext uri="{0D108BD9-81ED-4DB2-BD59-A6C34878D82A}">
                    <a16:rowId xmlns:a16="http://schemas.microsoft.com/office/drawing/2014/main" val="2658244009"/>
                  </a:ext>
                </a:extLst>
              </a:tr>
              <a:tr h="436501">
                <a:tc>
                  <a:txBody>
                    <a:bodyPr/>
                    <a:lstStyle/>
                    <a:p>
                      <a:pPr algn="ctr"/>
                      <a:r>
                        <a:rPr lang="en-US" sz="1200" dirty="0"/>
                        <a:t>23-25</a:t>
                      </a:r>
                      <a:endParaRPr sz="1200" dirty="0"/>
                    </a:p>
                  </a:txBody>
                  <a:tcPr anchor="ctr"/>
                </a:tc>
                <a:tc>
                  <a:txBody>
                    <a:bodyPr/>
                    <a:lstStyle/>
                    <a:p>
                      <a:pPr algn="ctr"/>
                      <a:r>
                        <a:rPr lang="en-US" sz="1200" dirty="0"/>
                        <a:t>8</a:t>
                      </a:r>
                      <a:endParaRPr sz="1200" dirty="0"/>
                    </a:p>
                  </a:txBody>
                  <a:tcPr anchor="ctr"/>
                </a:tc>
                <a:tc>
                  <a:txBody>
                    <a:bodyPr/>
                    <a:lstStyle/>
                    <a:p>
                      <a:pPr algn="ctr"/>
                      <a:r>
                        <a:rPr lang="en-US" sz="1200" dirty="0"/>
                        <a:t>4</a:t>
                      </a:r>
                      <a:endParaRPr sz="1200" dirty="0"/>
                    </a:p>
                  </a:txBody>
                  <a:tcPr anchor="ctr"/>
                </a:tc>
                <a:extLst>
                  <a:ext uri="{0D108BD9-81ED-4DB2-BD59-A6C34878D82A}">
                    <a16:rowId xmlns:a16="http://schemas.microsoft.com/office/drawing/2014/main" val="2306136277"/>
                  </a:ext>
                </a:extLst>
              </a:tr>
              <a:tr h="436501">
                <a:tc>
                  <a:txBody>
                    <a:bodyPr/>
                    <a:lstStyle/>
                    <a:p>
                      <a:pPr algn="ctr"/>
                      <a:r>
                        <a:rPr lang="en-US" sz="1200" dirty="0"/>
                        <a:t>25+</a:t>
                      </a:r>
                      <a:endParaRPr sz="1200" dirty="0"/>
                    </a:p>
                  </a:txBody>
                  <a:tcPr anchor="ctr"/>
                </a:tc>
                <a:tc>
                  <a:txBody>
                    <a:bodyPr/>
                    <a:lstStyle/>
                    <a:p>
                      <a:pPr algn="ctr"/>
                      <a:r>
                        <a:rPr lang="en-US" sz="1200" dirty="0"/>
                        <a:t>8</a:t>
                      </a:r>
                      <a:endParaRPr sz="1200" dirty="0"/>
                    </a:p>
                  </a:txBody>
                  <a:tcPr anchor="ctr"/>
                </a:tc>
                <a:tc>
                  <a:txBody>
                    <a:bodyPr/>
                    <a:lstStyle/>
                    <a:p>
                      <a:pPr algn="ctr"/>
                      <a:r>
                        <a:rPr lang="en-US" sz="1200" dirty="0"/>
                        <a:t>5</a:t>
                      </a:r>
                      <a:endParaRPr sz="1200" dirty="0"/>
                    </a:p>
                  </a:txBody>
                  <a:tcPr anchor="ctr"/>
                </a:tc>
                <a:extLst>
                  <a:ext uri="{0D108BD9-81ED-4DB2-BD59-A6C34878D82A}">
                    <a16:rowId xmlns:a16="http://schemas.microsoft.com/office/drawing/2014/main" val="2741589014"/>
                  </a:ext>
                </a:extLst>
              </a:tr>
            </a:tbl>
          </a:graphicData>
        </a:graphic>
      </p:graphicFrame>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What Does Inclusive Mean? </a:t>
            </a:r>
            <a:endParaRPr dirty="0"/>
          </a:p>
        </p:txBody>
      </p:sp>
      <p:sp>
        <p:nvSpPr>
          <p:cNvPr id="14" name="Content Placeholder 13"/>
          <p:cNvSpPr>
            <a:spLocks noGrp="1"/>
          </p:cNvSpPr>
          <p:nvPr>
            <p:ph idx="1"/>
          </p:nvPr>
        </p:nvSpPr>
        <p:spPr/>
        <p:txBody>
          <a:bodyPr>
            <a:normAutofit fontScale="92500" lnSpcReduction="10000"/>
          </a:bodyPr>
          <a:lstStyle/>
          <a:p>
            <a:r>
              <a:rPr lang="en-US" dirty="0"/>
              <a:t>“including everyone” – Merriam-Webster Dictionary </a:t>
            </a:r>
          </a:p>
          <a:p>
            <a:pPr lvl="1"/>
            <a:r>
              <a:rPr lang="en-US" dirty="0"/>
              <a:t>Especially, allowing and accommodating people who have historically been excluded</a:t>
            </a:r>
          </a:p>
          <a:p>
            <a:r>
              <a:rPr lang="en-US" dirty="0"/>
              <a:t>Inclusive Designs are…</a:t>
            </a:r>
          </a:p>
          <a:p>
            <a:pPr lvl="1"/>
            <a:r>
              <a:rPr lang="en-US" dirty="0"/>
              <a:t>Welcoming</a:t>
            </a:r>
          </a:p>
          <a:p>
            <a:pPr lvl="1"/>
            <a:r>
              <a:rPr lang="en-US" dirty="0"/>
              <a:t>Active</a:t>
            </a:r>
          </a:p>
          <a:p>
            <a:pPr lvl="1"/>
            <a:r>
              <a:rPr lang="en-US" dirty="0"/>
              <a:t>Supportive</a:t>
            </a:r>
          </a:p>
          <a:p>
            <a:pPr lvl="1"/>
            <a:r>
              <a:rPr lang="en-US" dirty="0"/>
              <a:t>Universal</a:t>
            </a:r>
          </a:p>
          <a:p>
            <a:pPr lvl="1"/>
            <a:r>
              <a:rPr lang="en-US" dirty="0"/>
              <a:t>Diverse</a:t>
            </a:r>
          </a:p>
          <a:p>
            <a:pPr lvl="1"/>
            <a:r>
              <a:rPr lang="en-US" dirty="0"/>
              <a:t>Fair</a:t>
            </a:r>
          </a:p>
          <a:p>
            <a:pPr marL="457200" lvl="1" indent="0">
              <a:buNone/>
            </a:pPr>
            <a:endParaRPr lang="en-US" dirty="0"/>
          </a:p>
        </p:txBody>
      </p:sp>
      <p:pic>
        <p:nvPicPr>
          <p:cNvPr id="6" name="Picture 5" descr="A picture containing outdoor, person, fence, bench&#10;&#10;Description automatically generated">
            <a:extLst>
              <a:ext uri="{FF2B5EF4-FFF2-40B4-BE49-F238E27FC236}">
                <a16:creationId xmlns:a16="http://schemas.microsoft.com/office/drawing/2014/main" id="{78703318-C046-4FEF-B65E-2202EBF8CA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896" y="2705917"/>
            <a:ext cx="3483698" cy="2322465"/>
          </a:xfrm>
          <a:prstGeom prst="rect">
            <a:avLst/>
          </a:prstGeom>
          <a:ln>
            <a:noFill/>
          </a:ln>
          <a:effectLst>
            <a:softEdge rad="112500"/>
          </a:effectLst>
        </p:spPr>
      </p:pic>
      <p:pic>
        <p:nvPicPr>
          <p:cNvPr id="8" name="Picture 7" descr="A young boy in a blue shirt&#10;&#10;Description automatically generated">
            <a:extLst>
              <a:ext uri="{FF2B5EF4-FFF2-40B4-BE49-F238E27FC236}">
                <a16:creationId xmlns:a16="http://schemas.microsoft.com/office/drawing/2014/main" id="{86BDBFE0-9486-485F-85B7-6C54084A2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9594" y="3429000"/>
            <a:ext cx="3483698" cy="2322465"/>
          </a:xfrm>
          <a:prstGeom prst="rect">
            <a:avLst/>
          </a:prstGeom>
          <a:ln>
            <a:noFill/>
          </a:ln>
          <a:effectLst>
            <a:softEdge rad="112500"/>
          </a:effectLst>
        </p:spPr>
      </p:pic>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 Standards</a:t>
            </a:r>
          </a:p>
        </p:txBody>
      </p:sp>
      <p:sp>
        <p:nvSpPr>
          <p:cNvPr id="3" name="Content Placeholder 2"/>
          <p:cNvSpPr>
            <a:spLocks noGrp="1"/>
          </p:cNvSpPr>
          <p:nvPr>
            <p:ph sz="half" idx="1"/>
          </p:nvPr>
        </p:nvSpPr>
        <p:spPr>
          <a:xfrm>
            <a:off x="1065212" y="1825625"/>
            <a:ext cx="4954588" cy="4412213"/>
          </a:xfrm>
        </p:spPr>
        <p:txBody>
          <a:bodyPr>
            <a:normAutofit fontScale="92500"/>
          </a:bodyPr>
          <a:lstStyle/>
          <a:p>
            <a:r>
              <a:rPr lang="en-US" dirty="0"/>
              <a:t>Add 1 for each additional 3 elevated events over 25.</a:t>
            </a:r>
          </a:p>
          <a:p>
            <a:r>
              <a:rPr lang="en-US" dirty="0"/>
              <a:t>Where 20 or more elevated play components are provided, at least 25% must be accessible by a ramp.</a:t>
            </a:r>
          </a:p>
          <a:p>
            <a:r>
              <a:rPr lang="en-US" dirty="0"/>
              <a:t>If 50% of the elevated play events are accessible by a ramp, and at least three events are of different types, this chart will not apply. </a:t>
            </a:r>
          </a:p>
        </p:txBody>
      </p:sp>
      <p:graphicFrame>
        <p:nvGraphicFramePr>
          <p:cNvPr id="5" name="Content Placeholder 4"/>
          <p:cNvGraphicFramePr>
            <a:graphicFrameLocks noGrp="1"/>
          </p:cNvGraphicFramePr>
          <p:nvPr>
            <p:ph sz="half" idx="2"/>
          </p:nvPr>
        </p:nvGraphicFramePr>
        <p:xfrm>
          <a:off x="6543313" y="1008487"/>
          <a:ext cx="4954587" cy="5005090"/>
        </p:xfrm>
        <a:graphic>
          <a:graphicData uri="http://schemas.openxmlformats.org/drawingml/2006/table">
            <a:tbl>
              <a:tblPr firstRow="1" bandRow="1">
                <a:tableStyleId>{F5AB1C69-6EDB-4FF4-983F-18BD219EF322}</a:tableStyleId>
              </a:tblPr>
              <a:tblGrid>
                <a:gridCol w="1651529">
                  <a:extLst>
                    <a:ext uri="{9D8B030D-6E8A-4147-A177-3AD203B41FA5}">
                      <a16:colId xmlns:a16="http://schemas.microsoft.com/office/drawing/2014/main" val="20000"/>
                    </a:ext>
                  </a:extLst>
                </a:gridCol>
                <a:gridCol w="1651529">
                  <a:extLst>
                    <a:ext uri="{9D8B030D-6E8A-4147-A177-3AD203B41FA5}">
                      <a16:colId xmlns:a16="http://schemas.microsoft.com/office/drawing/2014/main" val="20001"/>
                    </a:ext>
                  </a:extLst>
                </a:gridCol>
                <a:gridCol w="1651529">
                  <a:extLst>
                    <a:ext uri="{9D8B030D-6E8A-4147-A177-3AD203B41FA5}">
                      <a16:colId xmlns:a16="http://schemas.microsoft.com/office/drawing/2014/main" val="20002"/>
                    </a:ext>
                  </a:extLst>
                </a:gridCol>
              </a:tblGrid>
              <a:tr h="436501">
                <a:tc>
                  <a:txBody>
                    <a:bodyPr/>
                    <a:lstStyle/>
                    <a:p>
                      <a:pPr algn="ctr"/>
                      <a:r>
                        <a:rPr lang="en-US" sz="1200" dirty="0"/>
                        <a:t>Number of Elevated Events</a:t>
                      </a:r>
                      <a:endParaRPr sz="1200" dirty="0"/>
                    </a:p>
                  </a:txBody>
                  <a:tcPr anchor="ctr">
                    <a:solidFill>
                      <a:schemeClr val="accent3">
                        <a:lumMod val="50000"/>
                      </a:schemeClr>
                    </a:solidFill>
                  </a:tcPr>
                </a:tc>
                <a:tc>
                  <a:txBody>
                    <a:bodyPr/>
                    <a:lstStyle/>
                    <a:p>
                      <a:pPr algn="ctr"/>
                      <a:r>
                        <a:rPr lang="en-US" sz="1200" dirty="0"/>
                        <a:t>Minimum Number of Ground Events</a:t>
                      </a:r>
                      <a:endParaRPr sz="1200" dirty="0"/>
                    </a:p>
                  </a:txBody>
                  <a:tcPr anchor="ctr">
                    <a:solidFill>
                      <a:schemeClr val="accent3">
                        <a:lumMod val="50000"/>
                      </a:schemeClr>
                    </a:solidFill>
                  </a:tcPr>
                </a:tc>
                <a:tc>
                  <a:txBody>
                    <a:bodyPr/>
                    <a:lstStyle/>
                    <a:p>
                      <a:pPr algn="ctr"/>
                      <a:r>
                        <a:rPr lang="en-US" sz="1200" dirty="0"/>
                        <a:t>Minimum Number of Types of Ground Events</a:t>
                      </a:r>
                      <a:endParaRPr sz="1200" dirty="0"/>
                    </a:p>
                  </a:txBody>
                  <a:tcPr anchor="ctr">
                    <a:solidFill>
                      <a:schemeClr val="accent3">
                        <a:lumMod val="50000"/>
                      </a:schemeClr>
                    </a:solidFill>
                  </a:tcPr>
                </a:tc>
                <a:extLst>
                  <a:ext uri="{0D108BD9-81ED-4DB2-BD59-A6C34878D82A}">
                    <a16:rowId xmlns:a16="http://schemas.microsoft.com/office/drawing/2014/main" val="10000"/>
                  </a:ext>
                </a:extLst>
              </a:tr>
              <a:tr h="436501">
                <a:tc>
                  <a:txBody>
                    <a:bodyPr/>
                    <a:lstStyle/>
                    <a:p>
                      <a:pPr algn="ctr"/>
                      <a:r>
                        <a:rPr lang="en-US" sz="1200" dirty="0"/>
                        <a:t>1</a:t>
                      </a:r>
                      <a:endParaRPr sz="1200" dirty="0"/>
                    </a:p>
                  </a:txBody>
                  <a:tcPr anchor="ctr"/>
                </a:tc>
                <a:tc>
                  <a:txBody>
                    <a:bodyPr/>
                    <a:lstStyle/>
                    <a:p>
                      <a:pPr algn="ctr"/>
                      <a:r>
                        <a:rPr lang="en-US" sz="1200" dirty="0"/>
                        <a:t>N/A</a:t>
                      </a:r>
                      <a:endParaRPr sz="1200" dirty="0"/>
                    </a:p>
                  </a:txBody>
                  <a:tcPr anchor="ctr"/>
                </a:tc>
                <a:tc>
                  <a:txBody>
                    <a:bodyPr/>
                    <a:lstStyle/>
                    <a:p>
                      <a:pPr algn="ctr"/>
                      <a:r>
                        <a:rPr lang="en-US" sz="1200" dirty="0"/>
                        <a:t>N/A</a:t>
                      </a:r>
                      <a:endParaRPr sz="1200" dirty="0"/>
                    </a:p>
                  </a:txBody>
                  <a:tcPr anchor="ctr"/>
                </a:tc>
                <a:extLst>
                  <a:ext uri="{0D108BD9-81ED-4DB2-BD59-A6C34878D82A}">
                    <a16:rowId xmlns:a16="http://schemas.microsoft.com/office/drawing/2014/main" val="10001"/>
                  </a:ext>
                </a:extLst>
              </a:tr>
              <a:tr h="436501">
                <a:tc>
                  <a:txBody>
                    <a:bodyPr/>
                    <a:lstStyle/>
                    <a:p>
                      <a:pPr algn="ctr"/>
                      <a:r>
                        <a:rPr lang="en-US" sz="1200" dirty="0"/>
                        <a:t>2-4</a:t>
                      </a:r>
                      <a:endParaRPr sz="1200" dirty="0"/>
                    </a:p>
                  </a:txBody>
                  <a:tcPr anchor="ctr"/>
                </a:tc>
                <a:tc>
                  <a:txBody>
                    <a:bodyPr/>
                    <a:lstStyle/>
                    <a:p>
                      <a:pPr algn="ctr"/>
                      <a:r>
                        <a:rPr lang="en-US" sz="1200" dirty="0"/>
                        <a:t>1</a:t>
                      </a:r>
                      <a:endParaRPr sz="1200" dirty="0"/>
                    </a:p>
                  </a:txBody>
                  <a:tcPr anchor="ctr"/>
                </a:tc>
                <a:tc>
                  <a:txBody>
                    <a:bodyPr/>
                    <a:lstStyle/>
                    <a:p>
                      <a:pPr algn="ctr"/>
                      <a:r>
                        <a:rPr lang="en-US" sz="1200" dirty="0"/>
                        <a:t>1</a:t>
                      </a:r>
                      <a:endParaRPr sz="1200" dirty="0"/>
                    </a:p>
                  </a:txBody>
                  <a:tcPr anchor="ctr"/>
                </a:tc>
                <a:extLst>
                  <a:ext uri="{0D108BD9-81ED-4DB2-BD59-A6C34878D82A}">
                    <a16:rowId xmlns:a16="http://schemas.microsoft.com/office/drawing/2014/main" val="10002"/>
                  </a:ext>
                </a:extLst>
              </a:tr>
              <a:tr h="436501">
                <a:tc>
                  <a:txBody>
                    <a:bodyPr/>
                    <a:lstStyle/>
                    <a:p>
                      <a:pPr algn="ctr"/>
                      <a:r>
                        <a:rPr lang="en-US" sz="1200" dirty="0"/>
                        <a:t>5-7</a:t>
                      </a:r>
                      <a:endParaRPr sz="1200" dirty="0"/>
                    </a:p>
                  </a:txBody>
                  <a:tcPr anchor="ctr"/>
                </a:tc>
                <a:tc>
                  <a:txBody>
                    <a:bodyPr/>
                    <a:lstStyle/>
                    <a:p>
                      <a:pPr algn="ctr"/>
                      <a:r>
                        <a:rPr lang="en-US" sz="1200" dirty="0"/>
                        <a:t>2</a:t>
                      </a:r>
                      <a:endParaRPr sz="1200" dirty="0"/>
                    </a:p>
                  </a:txBody>
                  <a:tcPr anchor="ctr"/>
                </a:tc>
                <a:tc>
                  <a:txBody>
                    <a:bodyPr/>
                    <a:lstStyle/>
                    <a:p>
                      <a:pPr algn="ctr"/>
                      <a:r>
                        <a:rPr lang="en-US" sz="1200" dirty="0"/>
                        <a:t>2</a:t>
                      </a:r>
                      <a:endParaRPr sz="1200" dirty="0"/>
                    </a:p>
                  </a:txBody>
                  <a:tcPr anchor="ctr"/>
                </a:tc>
                <a:extLst>
                  <a:ext uri="{0D108BD9-81ED-4DB2-BD59-A6C34878D82A}">
                    <a16:rowId xmlns:a16="http://schemas.microsoft.com/office/drawing/2014/main" val="10003"/>
                  </a:ext>
                </a:extLst>
              </a:tr>
              <a:tr h="436501">
                <a:tc>
                  <a:txBody>
                    <a:bodyPr/>
                    <a:lstStyle/>
                    <a:p>
                      <a:pPr algn="ctr"/>
                      <a:r>
                        <a:rPr lang="en-US" sz="1200" dirty="0"/>
                        <a:t>8-10</a:t>
                      </a:r>
                      <a:endParaRPr sz="1200" dirty="0"/>
                    </a:p>
                  </a:txBody>
                  <a:tcPr anchor="ctr"/>
                </a:tc>
                <a:tc>
                  <a:txBody>
                    <a:bodyPr/>
                    <a:lstStyle/>
                    <a:p>
                      <a:pPr algn="ctr"/>
                      <a:r>
                        <a:rPr lang="en-US" sz="1200" dirty="0"/>
                        <a:t>3</a:t>
                      </a:r>
                      <a:endParaRPr sz="1200" dirty="0"/>
                    </a:p>
                  </a:txBody>
                  <a:tcPr anchor="ctr"/>
                </a:tc>
                <a:tc>
                  <a:txBody>
                    <a:bodyPr/>
                    <a:lstStyle/>
                    <a:p>
                      <a:pPr algn="ctr"/>
                      <a:r>
                        <a:rPr lang="en-US" sz="1200" dirty="0"/>
                        <a:t>3</a:t>
                      </a:r>
                      <a:endParaRPr sz="1200" dirty="0"/>
                    </a:p>
                  </a:txBody>
                  <a:tcPr anchor="ctr"/>
                </a:tc>
                <a:extLst>
                  <a:ext uri="{0D108BD9-81ED-4DB2-BD59-A6C34878D82A}">
                    <a16:rowId xmlns:a16="http://schemas.microsoft.com/office/drawing/2014/main" val="1471708421"/>
                  </a:ext>
                </a:extLst>
              </a:tr>
              <a:tr h="436501">
                <a:tc>
                  <a:txBody>
                    <a:bodyPr/>
                    <a:lstStyle/>
                    <a:p>
                      <a:pPr algn="ctr"/>
                      <a:r>
                        <a:rPr lang="en-US" sz="1200" dirty="0"/>
                        <a:t>11-13</a:t>
                      </a:r>
                      <a:endParaRPr sz="1200" dirty="0"/>
                    </a:p>
                  </a:txBody>
                  <a:tcPr anchor="ctr"/>
                </a:tc>
                <a:tc>
                  <a:txBody>
                    <a:bodyPr/>
                    <a:lstStyle/>
                    <a:p>
                      <a:pPr algn="ctr"/>
                      <a:r>
                        <a:rPr lang="en-US" sz="1200" dirty="0"/>
                        <a:t>4</a:t>
                      </a:r>
                      <a:endParaRPr sz="1200" dirty="0"/>
                    </a:p>
                  </a:txBody>
                  <a:tcPr anchor="ctr"/>
                </a:tc>
                <a:tc>
                  <a:txBody>
                    <a:bodyPr/>
                    <a:lstStyle/>
                    <a:p>
                      <a:pPr algn="ctr"/>
                      <a:r>
                        <a:rPr lang="en-US" sz="1200" dirty="0"/>
                        <a:t>3</a:t>
                      </a:r>
                      <a:endParaRPr sz="1200" dirty="0"/>
                    </a:p>
                  </a:txBody>
                  <a:tcPr anchor="ctr"/>
                </a:tc>
                <a:extLst>
                  <a:ext uri="{0D108BD9-81ED-4DB2-BD59-A6C34878D82A}">
                    <a16:rowId xmlns:a16="http://schemas.microsoft.com/office/drawing/2014/main" val="613912905"/>
                  </a:ext>
                </a:extLst>
              </a:tr>
              <a:tr h="436501">
                <a:tc>
                  <a:txBody>
                    <a:bodyPr/>
                    <a:lstStyle/>
                    <a:p>
                      <a:pPr algn="ctr"/>
                      <a:r>
                        <a:rPr lang="en-US" sz="1200" dirty="0"/>
                        <a:t>14-16</a:t>
                      </a:r>
                      <a:endParaRPr sz="1200" dirty="0"/>
                    </a:p>
                  </a:txBody>
                  <a:tcPr anchor="ctr"/>
                </a:tc>
                <a:tc>
                  <a:txBody>
                    <a:bodyPr/>
                    <a:lstStyle/>
                    <a:p>
                      <a:pPr algn="ctr"/>
                      <a:r>
                        <a:rPr lang="en-US" sz="1200" dirty="0"/>
                        <a:t>5</a:t>
                      </a:r>
                      <a:endParaRPr sz="1200" dirty="0"/>
                    </a:p>
                  </a:txBody>
                  <a:tcPr anchor="ctr"/>
                </a:tc>
                <a:tc>
                  <a:txBody>
                    <a:bodyPr/>
                    <a:lstStyle/>
                    <a:p>
                      <a:pPr algn="ctr"/>
                      <a:r>
                        <a:rPr lang="en-US" sz="1200" dirty="0"/>
                        <a:t>3</a:t>
                      </a:r>
                      <a:endParaRPr sz="1200" dirty="0"/>
                    </a:p>
                  </a:txBody>
                  <a:tcPr anchor="ctr"/>
                </a:tc>
                <a:extLst>
                  <a:ext uri="{0D108BD9-81ED-4DB2-BD59-A6C34878D82A}">
                    <a16:rowId xmlns:a16="http://schemas.microsoft.com/office/drawing/2014/main" val="946758343"/>
                  </a:ext>
                </a:extLst>
              </a:tr>
              <a:tr h="436501">
                <a:tc>
                  <a:txBody>
                    <a:bodyPr/>
                    <a:lstStyle/>
                    <a:p>
                      <a:pPr algn="ctr"/>
                      <a:r>
                        <a:rPr lang="en-US" sz="1200" dirty="0"/>
                        <a:t>17-19</a:t>
                      </a:r>
                      <a:endParaRPr sz="1200" dirty="0"/>
                    </a:p>
                  </a:txBody>
                  <a:tcPr anchor="ctr"/>
                </a:tc>
                <a:tc>
                  <a:txBody>
                    <a:bodyPr/>
                    <a:lstStyle/>
                    <a:p>
                      <a:pPr algn="ctr"/>
                      <a:r>
                        <a:rPr lang="en-US" sz="1200" dirty="0"/>
                        <a:t>6</a:t>
                      </a:r>
                      <a:endParaRPr sz="1200" dirty="0"/>
                    </a:p>
                  </a:txBody>
                  <a:tcPr anchor="ctr"/>
                </a:tc>
                <a:tc>
                  <a:txBody>
                    <a:bodyPr/>
                    <a:lstStyle/>
                    <a:p>
                      <a:pPr algn="ctr"/>
                      <a:r>
                        <a:rPr lang="en-US" sz="1200" dirty="0"/>
                        <a:t>3</a:t>
                      </a:r>
                      <a:endParaRPr sz="1200" dirty="0"/>
                    </a:p>
                  </a:txBody>
                  <a:tcPr anchor="ctr"/>
                </a:tc>
                <a:extLst>
                  <a:ext uri="{0D108BD9-81ED-4DB2-BD59-A6C34878D82A}">
                    <a16:rowId xmlns:a16="http://schemas.microsoft.com/office/drawing/2014/main" val="3016120293"/>
                  </a:ext>
                </a:extLst>
              </a:tr>
              <a:tr h="436501">
                <a:tc>
                  <a:txBody>
                    <a:bodyPr/>
                    <a:lstStyle/>
                    <a:p>
                      <a:pPr algn="ctr"/>
                      <a:r>
                        <a:rPr lang="en-US" sz="1200" dirty="0"/>
                        <a:t>20-22</a:t>
                      </a:r>
                      <a:endParaRPr sz="1200" dirty="0"/>
                    </a:p>
                  </a:txBody>
                  <a:tcPr anchor="ctr"/>
                </a:tc>
                <a:tc>
                  <a:txBody>
                    <a:bodyPr/>
                    <a:lstStyle/>
                    <a:p>
                      <a:pPr algn="ctr"/>
                      <a:r>
                        <a:rPr lang="en-US" sz="1200" dirty="0"/>
                        <a:t>7</a:t>
                      </a:r>
                      <a:endParaRPr sz="1200" dirty="0"/>
                    </a:p>
                  </a:txBody>
                  <a:tcPr anchor="ctr"/>
                </a:tc>
                <a:tc>
                  <a:txBody>
                    <a:bodyPr/>
                    <a:lstStyle/>
                    <a:p>
                      <a:pPr algn="ctr"/>
                      <a:r>
                        <a:rPr lang="en-US" sz="1200" dirty="0"/>
                        <a:t>4</a:t>
                      </a:r>
                      <a:endParaRPr sz="1200" dirty="0"/>
                    </a:p>
                  </a:txBody>
                  <a:tcPr anchor="ctr"/>
                </a:tc>
                <a:extLst>
                  <a:ext uri="{0D108BD9-81ED-4DB2-BD59-A6C34878D82A}">
                    <a16:rowId xmlns:a16="http://schemas.microsoft.com/office/drawing/2014/main" val="2658244009"/>
                  </a:ext>
                </a:extLst>
              </a:tr>
              <a:tr h="436501">
                <a:tc>
                  <a:txBody>
                    <a:bodyPr/>
                    <a:lstStyle/>
                    <a:p>
                      <a:pPr algn="ctr"/>
                      <a:r>
                        <a:rPr lang="en-US" sz="1200" dirty="0"/>
                        <a:t>23-25</a:t>
                      </a:r>
                      <a:endParaRPr sz="1200" dirty="0"/>
                    </a:p>
                  </a:txBody>
                  <a:tcPr anchor="ctr"/>
                </a:tc>
                <a:tc>
                  <a:txBody>
                    <a:bodyPr/>
                    <a:lstStyle/>
                    <a:p>
                      <a:pPr algn="ctr"/>
                      <a:r>
                        <a:rPr lang="en-US" sz="1200" dirty="0"/>
                        <a:t>8</a:t>
                      </a:r>
                      <a:endParaRPr sz="1200" dirty="0"/>
                    </a:p>
                  </a:txBody>
                  <a:tcPr anchor="ctr"/>
                </a:tc>
                <a:tc>
                  <a:txBody>
                    <a:bodyPr/>
                    <a:lstStyle/>
                    <a:p>
                      <a:pPr algn="ctr"/>
                      <a:r>
                        <a:rPr lang="en-US" sz="1200" dirty="0"/>
                        <a:t>4</a:t>
                      </a:r>
                      <a:endParaRPr sz="1200" dirty="0"/>
                    </a:p>
                  </a:txBody>
                  <a:tcPr anchor="ctr"/>
                </a:tc>
                <a:extLst>
                  <a:ext uri="{0D108BD9-81ED-4DB2-BD59-A6C34878D82A}">
                    <a16:rowId xmlns:a16="http://schemas.microsoft.com/office/drawing/2014/main" val="2306136277"/>
                  </a:ext>
                </a:extLst>
              </a:tr>
              <a:tr h="436501">
                <a:tc>
                  <a:txBody>
                    <a:bodyPr/>
                    <a:lstStyle/>
                    <a:p>
                      <a:pPr algn="ctr"/>
                      <a:r>
                        <a:rPr lang="en-US" sz="1200" dirty="0"/>
                        <a:t>25+</a:t>
                      </a:r>
                      <a:endParaRPr sz="1200" dirty="0"/>
                    </a:p>
                  </a:txBody>
                  <a:tcPr anchor="ctr"/>
                </a:tc>
                <a:tc>
                  <a:txBody>
                    <a:bodyPr/>
                    <a:lstStyle/>
                    <a:p>
                      <a:pPr algn="ctr"/>
                      <a:r>
                        <a:rPr lang="en-US" sz="1200" dirty="0"/>
                        <a:t>8</a:t>
                      </a:r>
                      <a:endParaRPr sz="1200" dirty="0"/>
                    </a:p>
                  </a:txBody>
                  <a:tcPr anchor="ctr"/>
                </a:tc>
                <a:tc>
                  <a:txBody>
                    <a:bodyPr/>
                    <a:lstStyle/>
                    <a:p>
                      <a:pPr algn="ctr"/>
                      <a:r>
                        <a:rPr lang="en-US" sz="1200" dirty="0"/>
                        <a:t>5</a:t>
                      </a:r>
                      <a:endParaRPr sz="1200" dirty="0"/>
                    </a:p>
                  </a:txBody>
                  <a:tcPr anchor="ctr"/>
                </a:tc>
                <a:extLst>
                  <a:ext uri="{0D108BD9-81ED-4DB2-BD59-A6C34878D82A}">
                    <a16:rowId xmlns:a16="http://schemas.microsoft.com/office/drawing/2014/main" val="2741589014"/>
                  </a:ext>
                </a:extLst>
              </a:tr>
            </a:tbl>
          </a:graphicData>
        </a:graphic>
      </p:graphicFrame>
    </p:spTree>
    <p:extLst>
      <p:ext uri="{BB962C8B-B14F-4D97-AF65-F5344CB8AC3E}">
        <p14:creationId xmlns:p14="http://schemas.microsoft.com/office/powerpoint/2010/main" val="275913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 Standards</a:t>
            </a:r>
          </a:p>
        </p:txBody>
      </p:sp>
      <p:pic>
        <p:nvPicPr>
          <p:cNvPr id="10" name="Picture 9" descr="A picture containing text, map&#10;&#10;Description automatically generated">
            <a:extLst>
              <a:ext uri="{FF2B5EF4-FFF2-40B4-BE49-F238E27FC236}">
                <a16:creationId xmlns:a16="http://schemas.microsoft.com/office/drawing/2014/main" id="{5D17E30F-5E4D-45AD-9E6A-47B8BB6138B2}"/>
              </a:ext>
            </a:extLst>
          </p:cNvPr>
          <p:cNvPicPr>
            <a:picLocks noChangeAspect="1"/>
          </p:cNvPicPr>
          <p:nvPr/>
        </p:nvPicPr>
        <p:blipFill rotWithShape="1">
          <a:blip r:embed="rId2">
            <a:extLst>
              <a:ext uri="{28A0092B-C50C-407E-A947-70E740481C1C}">
                <a14:useLocalDpi xmlns:a14="http://schemas.microsoft.com/office/drawing/2010/main" val="0"/>
              </a:ext>
            </a:extLst>
          </a:blip>
          <a:srcRect t="3610" b="11278"/>
          <a:stretch/>
        </p:blipFill>
        <p:spPr>
          <a:xfrm>
            <a:off x="464054" y="1524000"/>
            <a:ext cx="7802295" cy="4440609"/>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673C0EC1-34D7-4741-96BC-FB336EF66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937" y="1729024"/>
            <a:ext cx="3652010" cy="751625"/>
          </a:xfrm>
          <a:prstGeom prst="rect">
            <a:avLst/>
          </a:prstGeom>
        </p:spPr>
      </p:pic>
      <p:graphicFrame>
        <p:nvGraphicFramePr>
          <p:cNvPr id="13" name="Table 12">
            <a:extLst>
              <a:ext uri="{FF2B5EF4-FFF2-40B4-BE49-F238E27FC236}">
                <a16:creationId xmlns:a16="http://schemas.microsoft.com/office/drawing/2014/main" id="{768E38E8-573C-4BC1-9559-6F8389F15872}"/>
              </a:ext>
            </a:extLst>
          </p:cNvPr>
          <p:cNvGraphicFramePr>
            <a:graphicFrameLocks noGrp="1"/>
          </p:cNvGraphicFramePr>
          <p:nvPr>
            <p:extLst>
              <p:ext uri="{D42A27DB-BD31-4B8C-83A1-F6EECF244321}">
                <p14:modId xmlns:p14="http://schemas.microsoft.com/office/powerpoint/2010/main" val="280245795"/>
              </p:ext>
            </p:extLst>
          </p:nvPr>
        </p:nvGraphicFramePr>
        <p:xfrm>
          <a:off x="8751605" y="2884849"/>
          <a:ext cx="2854938" cy="2494942"/>
        </p:xfrm>
        <a:graphic>
          <a:graphicData uri="http://schemas.openxmlformats.org/drawingml/2006/table">
            <a:tbl>
              <a:tblPr firstRow="1" bandRow="1">
                <a:tableStyleId>{F5AB1C69-6EDB-4FF4-983F-18BD219EF322}</a:tableStyleId>
              </a:tblPr>
              <a:tblGrid>
                <a:gridCol w="951646">
                  <a:extLst>
                    <a:ext uri="{9D8B030D-6E8A-4147-A177-3AD203B41FA5}">
                      <a16:colId xmlns:a16="http://schemas.microsoft.com/office/drawing/2014/main" val="1797273653"/>
                    </a:ext>
                  </a:extLst>
                </a:gridCol>
                <a:gridCol w="951646">
                  <a:extLst>
                    <a:ext uri="{9D8B030D-6E8A-4147-A177-3AD203B41FA5}">
                      <a16:colId xmlns:a16="http://schemas.microsoft.com/office/drawing/2014/main" val="684954902"/>
                    </a:ext>
                  </a:extLst>
                </a:gridCol>
                <a:gridCol w="951646">
                  <a:extLst>
                    <a:ext uri="{9D8B030D-6E8A-4147-A177-3AD203B41FA5}">
                      <a16:colId xmlns:a16="http://schemas.microsoft.com/office/drawing/2014/main" val="329488013"/>
                    </a:ext>
                  </a:extLst>
                </a:gridCol>
              </a:tblGrid>
              <a:tr h="391822">
                <a:tc>
                  <a:txBody>
                    <a:bodyPr/>
                    <a:lstStyle/>
                    <a:p>
                      <a:pPr algn="ctr"/>
                      <a:endParaRPr sz="1200" dirty="0"/>
                    </a:p>
                  </a:txBody>
                  <a:tcPr anchor="ctr">
                    <a:solidFill>
                      <a:schemeClr val="accent3">
                        <a:lumMod val="50000"/>
                      </a:schemeClr>
                    </a:solidFill>
                  </a:tcPr>
                </a:tc>
                <a:tc>
                  <a:txBody>
                    <a:bodyPr/>
                    <a:lstStyle/>
                    <a:p>
                      <a:pPr algn="ctr"/>
                      <a:r>
                        <a:rPr lang="en-US" sz="1200" dirty="0"/>
                        <a:t>Contains</a:t>
                      </a:r>
                      <a:endParaRPr sz="1200" dirty="0"/>
                    </a:p>
                  </a:txBody>
                  <a:tcPr anchor="ctr">
                    <a:solidFill>
                      <a:schemeClr val="accent3">
                        <a:lumMod val="50000"/>
                      </a:schemeClr>
                    </a:solidFill>
                  </a:tcPr>
                </a:tc>
                <a:tc>
                  <a:txBody>
                    <a:bodyPr/>
                    <a:lstStyle/>
                    <a:p>
                      <a:pPr algn="ctr"/>
                      <a:r>
                        <a:rPr lang="en-US" sz="1200" dirty="0"/>
                        <a:t>Required</a:t>
                      </a:r>
                      <a:endParaRPr sz="1200" dirty="0"/>
                    </a:p>
                  </a:txBody>
                  <a:tcPr anchor="ctr">
                    <a:solidFill>
                      <a:schemeClr val="accent3">
                        <a:lumMod val="50000"/>
                      </a:schemeClr>
                    </a:solidFill>
                  </a:tcPr>
                </a:tc>
                <a:extLst>
                  <a:ext uri="{0D108BD9-81ED-4DB2-BD59-A6C34878D82A}">
                    <a16:rowId xmlns:a16="http://schemas.microsoft.com/office/drawing/2014/main" val="2944146198"/>
                  </a:ext>
                </a:extLst>
              </a:tr>
              <a:tr h="267202">
                <a:tc>
                  <a:txBody>
                    <a:bodyPr/>
                    <a:lstStyle/>
                    <a:p>
                      <a:pPr algn="ctr"/>
                      <a:r>
                        <a:rPr lang="en-US" sz="1200" dirty="0"/>
                        <a:t>Elevated Events</a:t>
                      </a:r>
                      <a:endParaRPr sz="1200" dirty="0"/>
                    </a:p>
                  </a:txBody>
                  <a:tcPr anchor="ctr"/>
                </a:tc>
                <a:tc>
                  <a:txBody>
                    <a:bodyPr/>
                    <a:lstStyle/>
                    <a:p>
                      <a:pPr algn="ctr"/>
                      <a:r>
                        <a:rPr lang="en-US" sz="1200" dirty="0"/>
                        <a:t>91</a:t>
                      </a:r>
                      <a:endParaRPr sz="1200" dirty="0"/>
                    </a:p>
                  </a:txBody>
                  <a:tcPr anchor="ctr"/>
                </a:tc>
                <a:tc>
                  <a:txBody>
                    <a:bodyPr/>
                    <a:lstStyle/>
                    <a:p>
                      <a:pPr algn="ctr"/>
                      <a:r>
                        <a:rPr lang="en-US" sz="1200" dirty="0"/>
                        <a:t>N/A</a:t>
                      </a:r>
                      <a:endParaRPr sz="1200" dirty="0"/>
                    </a:p>
                  </a:txBody>
                  <a:tcPr anchor="ctr"/>
                </a:tc>
                <a:extLst>
                  <a:ext uri="{0D108BD9-81ED-4DB2-BD59-A6C34878D82A}">
                    <a16:rowId xmlns:a16="http://schemas.microsoft.com/office/drawing/2014/main" val="974813060"/>
                  </a:ext>
                </a:extLst>
              </a:tr>
              <a:tr h="267202">
                <a:tc>
                  <a:txBody>
                    <a:bodyPr/>
                    <a:lstStyle/>
                    <a:p>
                      <a:pPr algn="ctr"/>
                      <a:r>
                        <a:rPr lang="en-US" sz="1200" dirty="0"/>
                        <a:t>Accessible</a:t>
                      </a:r>
                      <a:endParaRPr sz="1200" dirty="0"/>
                    </a:p>
                  </a:txBody>
                  <a:tcPr anchor="ctr"/>
                </a:tc>
                <a:tc>
                  <a:txBody>
                    <a:bodyPr/>
                    <a:lstStyle/>
                    <a:p>
                      <a:pPr algn="ctr"/>
                      <a:r>
                        <a:rPr lang="en-US" sz="1200" dirty="0"/>
                        <a:t>68</a:t>
                      </a:r>
                      <a:endParaRPr sz="1200" dirty="0"/>
                    </a:p>
                  </a:txBody>
                  <a:tcPr anchor="ctr"/>
                </a:tc>
                <a:tc>
                  <a:txBody>
                    <a:bodyPr/>
                    <a:lstStyle/>
                    <a:p>
                      <a:pPr algn="ctr"/>
                      <a:r>
                        <a:rPr lang="en-US" sz="1200" dirty="0"/>
                        <a:t>23</a:t>
                      </a:r>
                      <a:endParaRPr sz="1200" dirty="0"/>
                    </a:p>
                  </a:txBody>
                  <a:tcPr anchor="ctr"/>
                </a:tc>
                <a:extLst>
                  <a:ext uri="{0D108BD9-81ED-4DB2-BD59-A6C34878D82A}">
                    <a16:rowId xmlns:a16="http://schemas.microsoft.com/office/drawing/2014/main" val="331433714"/>
                  </a:ext>
                </a:extLst>
              </a:tr>
              <a:tr h="267202">
                <a:tc>
                  <a:txBody>
                    <a:bodyPr/>
                    <a:lstStyle/>
                    <a:p>
                      <a:pPr algn="ctr"/>
                      <a:r>
                        <a:rPr lang="en-US" sz="1200" dirty="0"/>
                        <a:t>Ramp Accessible</a:t>
                      </a:r>
                      <a:endParaRPr sz="1200" dirty="0"/>
                    </a:p>
                  </a:txBody>
                  <a:tcPr anchor="ctr"/>
                </a:tc>
                <a:tc>
                  <a:txBody>
                    <a:bodyPr/>
                    <a:lstStyle/>
                    <a:p>
                      <a:pPr algn="ctr"/>
                      <a:r>
                        <a:rPr lang="en-US" sz="1200" dirty="0"/>
                        <a:t>32</a:t>
                      </a:r>
                      <a:endParaRPr sz="1200" dirty="0"/>
                    </a:p>
                  </a:txBody>
                  <a:tcPr anchor="ctr"/>
                </a:tc>
                <a:tc>
                  <a:txBody>
                    <a:bodyPr/>
                    <a:lstStyle/>
                    <a:p>
                      <a:pPr algn="ctr"/>
                      <a:r>
                        <a:rPr lang="en-US" sz="1200" dirty="0"/>
                        <a:t>23</a:t>
                      </a:r>
                      <a:endParaRPr sz="1200" dirty="0"/>
                    </a:p>
                  </a:txBody>
                  <a:tcPr anchor="ctr"/>
                </a:tc>
                <a:extLst>
                  <a:ext uri="{0D108BD9-81ED-4DB2-BD59-A6C34878D82A}">
                    <a16:rowId xmlns:a16="http://schemas.microsoft.com/office/drawing/2014/main" val="705646124"/>
                  </a:ext>
                </a:extLst>
              </a:tr>
              <a:tr h="267202">
                <a:tc>
                  <a:txBody>
                    <a:bodyPr/>
                    <a:lstStyle/>
                    <a:p>
                      <a:pPr algn="ctr"/>
                      <a:r>
                        <a:rPr lang="en-US" sz="1200" dirty="0"/>
                        <a:t>Ground Events</a:t>
                      </a:r>
                      <a:endParaRPr sz="1200" dirty="0"/>
                    </a:p>
                  </a:txBody>
                  <a:tcPr anchor="ctr"/>
                </a:tc>
                <a:tc>
                  <a:txBody>
                    <a:bodyPr/>
                    <a:lstStyle/>
                    <a:p>
                      <a:pPr algn="ctr"/>
                      <a:r>
                        <a:rPr lang="en-US" sz="1200" dirty="0"/>
                        <a:t>67</a:t>
                      </a:r>
                      <a:endParaRPr sz="1200" dirty="0"/>
                    </a:p>
                  </a:txBody>
                  <a:tcPr anchor="ctr"/>
                </a:tc>
                <a:tc>
                  <a:txBody>
                    <a:bodyPr/>
                    <a:lstStyle/>
                    <a:p>
                      <a:pPr algn="ctr"/>
                      <a:r>
                        <a:rPr lang="en-US" sz="1200" dirty="0"/>
                        <a:t>0</a:t>
                      </a:r>
                      <a:endParaRPr sz="1200" dirty="0"/>
                    </a:p>
                  </a:txBody>
                  <a:tcPr anchor="ctr"/>
                </a:tc>
                <a:extLst>
                  <a:ext uri="{0D108BD9-81ED-4DB2-BD59-A6C34878D82A}">
                    <a16:rowId xmlns:a16="http://schemas.microsoft.com/office/drawing/2014/main" val="3749280007"/>
                  </a:ext>
                </a:extLst>
              </a:tr>
              <a:tr h="267202">
                <a:tc>
                  <a:txBody>
                    <a:bodyPr/>
                    <a:lstStyle/>
                    <a:p>
                      <a:pPr algn="ctr"/>
                      <a:r>
                        <a:rPr lang="en-US" sz="1200" dirty="0"/>
                        <a:t>Types of Events</a:t>
                      </a:r>
                      <a:endParaRPr sz="1200" dirty="0"/>
                    </a:p>
                  </a:txBody>
                  <a:tcPr anchor="ctr"/>
                </a:tc>
                <a:tc>
                  <a:txBody>
                    <a:bodyPr/>
                    <a:lstStyle/>
                    <a:p>
                      <a:pPr algn="ctr"/>
                      <a:r>
                        <a:rPr lang="en-US" sz="1200" dirty="0"/>
                        <a:t>5</a:t>
                      </a:r>
                      <a:endParaRPr sz="1200" dirty="0"/>
                    </a:p>
                  </a:txBody>
                  <a:tcPr anchor="ctr"/>
                </a:tc>
                <a:tc>
                  <a:txBody>
                    <a:bodyPr/>
                    <a:lstStyle/>
                    <a:p>
                      <a:pPr algn="ctr"/>
                      <a:r>
                        <a:rPr lang="en-US" sz="1200" dirty="0"/>
                        <a:t>5</a:t>
                      </a:r>
                      <a:endParaRPr sz="1200" dirty="0"/>
                    </a:p>
                  </a:txBody>
                  <a:tcPr anchor="ctr"/>
                </a:tc>
                <a:extLst>
                  <a:ext uri="{0D108BD9-81ED-4DB2-BD59-A6C34878D82A}">
                    <a16:rowId xmlns:a16="http://schemas.microsoft.com/office/drawing/2014/main" val="1429553351"/>
                  </a:ext>
                </a:extLst>
              </a:tr>
            </a:tbl>
          </a:graphicData>
        </a:graphic>
      </p:graphicFrame>
    </p:spTree>
    <p:extLst>
      <p:ext uri="{BB962C8B-B14F-4D97-AF65-F5344CB8AC3E}">
        <p14:creationId xmlns:p14="http://schemas.microsoft.com/office/powerpoint/2010/main" val="30242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Accessibility </a:t>
            </a:r>
            <a:endParaRPr dirty="0"/>
          </a:p>
        </p:txBody>
      </p:sp>
      <p:sp>
        <p:nvSpPr>
          <p:cNvPr id="14" name="Content Placeholder 13"/>
          <p:cNvSpPr>
            <a:spLocks noGrp="1"/>
          </p:cNvSpPr>
          <p:nvPr>
            <p:ph idx="1"/>
          </p:nvPr>
        </p:nvSpPr>
        <p:spPr>
          <a:xfrm>
            <a:off x="1065214" y="1752600"/>
            <a:ext cx="5030786" cy="4463562"/>
          </a:xfrm>
        </p:spPr>
        <p:txBody>
          <a:bodyPr>
            <a:normAutofit/>
          </a:bodyPr>
          <a:lstStyle/>
          <a:p>
            <a:r>
              <a:rPr lang="en-US" dirty="0"/>
              <a:t>Transfer Station/Point provides a point where a child can easily transfer from their mobility device to the playground </a:t>
            </a:r>
          </a:p>
          <a:p>
            <a:pPr lvl="1"/>
            <a:r>
              <a:rPr lang="en-US" dirty="0"/>
              <a:t>ADA compliant</a:t>
            </a:r>
          </a:p>
          <a:p>
            <a:r>
              <a:rPr lang="en-US" dirty="0"/>
              <a:t>Ramps provide diverse users, adaptive equipment, and caregivers access to social and physical play on the structure</a:t>
            </a:r>
          </a:p>
          <a:p>
            <a:pPr lvl="1"/>
            <a:endParaRPr lang="en-US" dirty="0"/>
          </a:p>
          <a:p>
            <a:pPr marL="457200" lvl="1" indent="0">
              <a:buNone/>
            </a:pPr>
            <a:endParaRPr lang="en-US" dirty="0"/>
          </a:p>
          <a:p>
            <a:endParaRPr lang="en-US" dirty="0"/>
          </a:p>
          <a:p>
            <a:pPr marL="457200" lvl="1" indent="0">
              <a:buNone/>
            </a:pPr>
            <a:endParaRPr lang="en-US" dirty="0"/>
          </a:p>
        </p:txBody>
      </p:sp>
      <p:pic>
        <p:nvPicPr>
          <p:cNvPr id="6" name="Picture 5">
            <a:extLst>
              <a:ext uri="{FF2B5EF4-FFF2-40B4-BE49-F238E27FC236}">
                <a16:creationId xmlns:a16="http://schemas.microsoft.com/office/drawing/2014/main" id="{70AF2949-5B6D-4717-A7FC-0303F8761407}"/>
              </a:ext>
            </a:extLst>
          </p:cNvPr>
          <p:cNvPicPr>
            <a:picLocks noChangeAspect="1"/>
          </p:cNvPicPr>
          <p:nvPr/>
        </p:nvPicPr>
        <p:blipFill rotWithShape="1">
          <a:blip r:embed="rId2">
            <a:extLst>
              <a:ext uri="{28A0092B-C50C-407E-A947-70E740481C1C}">
                <a14:useLocalDpi xmlns:a14="http://schemas.microsoft.com/office/drawing/2010/main" val="0"/>
              </a:ext>
            </a:extLst>
          </a:blip>
          <a:srcRect t="31466"/>
          <a:stretch/>
        </p:blipFill>
        <p:spPr>
          <a:xfrm>
            <a:off x="6965719" y="928735"/>
            <a:ext cx="2026804" cy="2500265"/>
          </a:xfrm>
          <a:prstGeom prst="rect">
            <a:avLst/>
          </a:prstGeom>
          <a:ln>
            <a:noFill/>
          </a:ln>
          <a:effectLst>
            <a:softEdge rad="112500"/>
          </a:effectLst>
        </p:spPr>
      </p:pic>
      <p:pic>
        <p:nvPicPr>
          <p:cNvPr id="4" name="Picture 3">
            <a:extLst>
              <a:ext uri="{FF2B5EF4-FFF2-40B4-BE49-F238E27FC236}">
                <a16:creationId xmlns:a16="http://schemas.microsoft.com/office/drawing/2014/main" id="{88E5AE8F-64DD-480F-B6D3-7F0B415A060E}"/>
              </a:ext>
            </a:extLst>
          </p:cNvPr>
          <p:cNvPicPr>
            <a:picLocks noChangeAspect="1"/>
          </p:cNvPicPr>
          <p:nvPr/>
        </p:nvPicPr>
        <p:blipFill>
          <a:blip r:embed="rId3"/>
          <a:stretch>
            <a:fillRect/>
          </a:stretch>
        </p:blipFill>
        <p:spPr>
          <a:xfrm>
            <a:off x="6520745" y="3859793"/>
            <a:ext cx="5095851" cy="2069472"/>
          </a:xfrm>
          <a:prstGeom prst="rect">
            <a:avLst/>
          </a:prstGeom>
          <a:ln>
            <a:noFill/>
          </a:ln>
          <a:effectLst>
            <a:softEdge rad="112500"/>
          </a:effectLst>
        </p:spPr>
      </p:pic>
      <p:pic>
        <p:nvPicPr>
          <p:cNvPr id="8" name="Picture 7" descr="A group of lawn chairs sitting on top of a chair&#10;&#10;Description automatically generated">
            <a:extLst>
              <a:ext uri="{FF2B5EF4-FFF2-40B4-BE49-F238E27FC236}">
                <a16:creationId xmlns:a16="http://schemas.microsoft.com/office/drawing/2014/main" id="{8F6EE9A5-E7E4-4211-A707-9C02C73C8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9943" y="928735"/>
            <a:ext cx="1666843" cy="2500265"/>
          </a:xfrm>
          <a:prstGeom prst="rect">
            <a:avLst/>
          </a:prstGeom>
          <a:ln>
            <a:noFill/>
          </a:ln>
          <a:effectLst>
            <a:softEdge rad="112500"/>
          </a:effectLst>
        </p:spPr>
      </p:pic>
    </p:spTree>
    <p:extLst>
      <p:ext uri="{BB962C8B-B14F-4D97-AF65-F5344CB8AC3E}">
        <p14:creationId xmlns:p14="http://schemas.microsoft.com/office/powerpoint/2010/main" val="226122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Design Flow </a:t>
            </a:r>
            <a:endParaRPr dirty="0"/>
          </a:p>
        </p:txBody>
      </p:sp>
      <p:sp>
        <p:nvSpPr>
          <p:cNvPr id="14" name="Content Placeholder 13"/>
          <p:cNvSpPr>
            <a:spLocks noGrp="1"/>
          </p:cNvSpPr>
          <p:nvPr>
            <p:ph idx="1"/>
          </p:nvPr>
        </p:nvSpPr>
        <p:spPr>
          <a:xfrm>
            <a:off x="1065214" y="1752600"/>
            <a:ext cx="5030786" cy="4463562"/>
          </a:xfrm>
        </p:spPr>
        <p:txBody>
          <a:bodyPr>
            <a:normAutofit fontScale="92500"/>
          </a:bodyPr>
          <a:lstStyle/>
          <a:p>
            <a:r>
              <a:rPr lang="en-US" dirty="0"/>
              <a:t>It is good practice to incorporate access/egress points throughout the playground</a:t>
            </a:r>
          </a:p>
          <a:p>
            <a:r>
              <a:rPr lang="en-US" dirty="0"/>
              <a:t>This looping pattern encourages children to flow through the playground </a:t>
            </a:r>
          </a:p>
          <a:p>
            <a:r>
              <a:rPr lang="en-US" dirty="0"/>
              <a:t>As an example, wherever you have a slide, locate an access point, such as the transfers point or a climber near by</a:t>
            </a:r>
          </a:p>
          <a:p>
            <a:pPr marL="0" indent="0">
              <a:buNone/>
            </a:pPr>
            <a:endParaRPr lang="en-US" dirty="0"/>
          </a:p>
          <a:p>
            <a:pPr lvl="1"/>
            <a:endParaRPr lang="en-US" dirty="0"/>
          </a:p>
          <a:p>
            <a:pPr marL="457200" lvl="1" indent="0">
              <a:buNone/>
            </a:pPr>
            <a:endParaRPr lang="en-US" dirty="0"/>
          </a:p>
          <a:p>
            <a:endParaRPr lang="en-US" dirty="0"/>
          </a:p>
          <a:p>
            <a:pPr marL="457200" lvl="1" indent="0">
              <a:buNone/>
            </a:pPr>
            <a:endParaRPr lang="en-US" dirty="0"/>
          </a:p>
        </p:txBody>
      </p:sp>
      <p:pic>
        <p:nvPicPr>
          <p:cNvPr id="4" name="Picture 3" descr="A blue and green grass&#10;&#10;Description automatically generated">
            <a:extLst>
              <a:ext uri="{FF2B5EF4-FFF2-40B4-BE49-F238E27FC236}">
                <a16:creationId xmlns:a16="http://schemas.microsoft.com/office/drawing/2014/main" id="{1519C943-7B0E-416D-A02C-ECD6AC1F24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425" y="1752600"/>
            <a:ext cx="5043488" cy="3362325"/>
          </a:xfrm>
          <a:prstGeom prst="rect">
            <a:avLst/>
          </a:prstGeom>
          <a:ln>
            <a:noFill/>
          </a:ln>
          <a:effectLst>
            <a:softEdge rad="112500"/>
          </a:effectLst>
        </p:spPr>
      </p:pic>
    </p:spTree>
    <p:extLst>
      <p:ext uri="{BB962C8B-B14F-4D97-AF65-F5344CB8AC3E}">
        <p14:creationId xmlns:p14="http://schemas.microsoft.com/office/powerpoint/2010/main" val="119678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Accessible Routes</a:t>
            </a:r>
            <a:endParaRPr dirty="0"/>
          </a:p>
        </p:txBody>
      </p:sp>
      <p:sp>
        <p:nvSpPr>
          <p:cNvPr id="14" name="Content Placeholder 13"/>
          <p:cNvSpPr>
            <a:spLocks noGrp="1"/>
          </p:cNvSpPr>
          <p:nvPr>
            <p:ph idx="1"/>
          </p:nvPr>
        </p:nvSpPr>
        <p:spPr>
          <a:xfrm>
            <a:off x="1065214" y="1752600"/>
            <a:ext cx="5030786" cy="4463562"/>
          </a:xfrm>
        </p:spPr>
        <p:txBody>
          <a:bodyPr>
            <a:normAutofit/>
          </a:bodyPr>
          <a:lstStyle/>
          <a:p>
            <a:r>
              <a:rPr lang="en-US" dirty="0"/>
              <a:t>Throughout the site, you need to include clear accessible pathways to access the equipment. These pathways should link to ground events, access points, and even slide exits </a:t>
            </a:r>
          </a:p>
          <a:p>
            <a:r>
              <a:rPr lang="en-US" dirty="0"/>
              <a:t>Without these pathways, the equipment cannot be accessible</a:t>
            </a:r>
          </a:p>
          <a:p>
            <a:pPr marL="0" indent="0">
              <a:buNone/>
            </a:pPr>
            <a:endParaRPr lang="en-US" dirty="0"/>
          </a:p>
          <a:p>
            <a:pPr lvl="1"/>
            <a:endParaRPr lang="en-US" dirty="0"/>
          </a:p>
          <a:p>
            <a:pPr marL="457200" lvl="1" indent="0">
              <a:buNone/>
            </a:pPr>
            <a:endParaRPr lang="en-US" dirty="0"/>
          </a:p>
          <a:p>
            <a:endParaRPr lang="en-US" dirty="0"/>
          </a:p>
          <a:p>
            <a:pPr marL="457200" lvl="1" indent="0">
              <a:buNone/>
            </a:pPr>
            <a:endParaRPr lang="en-US" dirty="0"/>
          </a:p>
        </p:txBody>
      </p:sp>
      <p:pic>
        <p:nvPicPr>
          <p:cNvPr id="6" name="Picture 5" descr="A picture containing outdoor, grass, table, sitting&#10;&#10;Description automatically generated">
            <a:extLst>
              <a:ext uri="{FF2B5EF4-FFF2-40B4-BE49-F238E27FC236}">
                <a16:creationId xmlns:a16="http://schemas.microsoft.com/office/drawing/2014/main" id="{CEFAA4DD-D5FE-49F8-B999-C03820E38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3694" y="1760220"/>
            <a:ext cx="4838007" cy="3337560"/>
          </a:xfrm>
          <a:prstGeom prst="rect">
            <a:avLst/>
          </a:prstGeom>
          <a:ln>
            <a:noFill/>
          </a:ln>
          <a:effectLst>
            <a:softEdge rad="112500"/>
          </a:effectLst>
        </p:spPr>
      </p:pic>
    </p:spTree>
    <p:extLst>
      <p:ext uri="{BB962C8B-B14F-4D97-AF65-F5344CB8AC3E}">
        <p14:creationId xmlns:p14="http://schemas.microsoft.com/office/powerpoint/2010/main" val="304965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Surfacing</a:t>
            </a:r>
            <a:endParaRPr dirty="0"/>
          </a:p>
        </p:txBody>
      </p:sp>
      <p:sp>
        <p:nvSpPr>
          <p:cNvPr id="14" name="Content Placeholder 13"/>
          <p:cNvSpPr>
            <a:spLocks noGrp="1"/>
          </p:cNvSpPr>
          <p:nvPr>
            <p:ph idx="1"/>
          </p:nvPr>
        </p:nvSpPr>
        <p:spPr>
          <a:xfrm>
            <a:off x="1065214" y="1752600"/>
            <a:ext cx="5030786" cy="4711574"/>
          </a:xfrm>
        </p:spPr>
        <p:txBody>
          <a:bodyPr>
            <a:normAutofit lnSpcReduction="10000"/>
          </a:bodyPr>
          <a:lstStyle/>
          <a:p>
            <a:r>
              <a:rPr lang="en-US" dirty="0"/>
              <a:t>A large factor on any design is the surfacing. Every playground requires compliant safety surfacing that meets critical fall height and ADA standards. </a:t>
            </a:r>
          </a:p>
          <a:p>
            <a:pPr lvl="1"/>
            <a:r>
              <a:rPr lang="en-US" dirty="0"/>
              <a:t>Engineered Wood Fiber</a:t>
            </a:r>
          </a:p>
          <a:p>
            <a:pPr lvl="1"/>
            <a:r>
              <a:rPr lang="en-US" dirty="0"/>
              <a:t>Rubber Mulch</a:t>
            </a:r>
          </a:p>
          <a:p>
            <a:pPr lvl="1"/>
            <a:r>
              <a:rPr lang="en-US" dirty="0"/>
              <a:t>Rubber Tile</a:t>
            </a:r>
          </a:p>
          <a:p>
            <a:pPr lvl="1"/>
            <a:r>
              <a:rPr lang="en-US" dirty="0"/>
              <a:t>Bonded Rubber Mulch</a:t>
            </a:r>
          </a:p>
          <a:p>
            <a:pPr lvl="1"/>
            <a:r>
              <a:rPr lang="en-US" dirty="0"/>
              <a:t>Poured-In-Place</a:t>
            </a:r>
          </a:p>
          <a:p>
            <a:pPr lvl="1"/>
            <a:r>
              <a:rPr lang="en-US" dirty="0"/>
              <a:t>Artificial Turf</a:t>
            </a:r>
          </a:p>
          <a:p>
            <a:pPr marL="0" indent="0">
              <a:buNone/>
            </a:pPr>
            <a:endParaRPr lang="en-US" dirty="0"/>
          </a:p>
          <a:p>
            <a:pPr lvl="1"/>
            <a:endParaRPr lang="en-US" dirty="0"/>
          </a:p>
          <a:p>
            <a:pPr marL="457200" lvl="1" indent="0">
              <a:buNone/>
            </a:pPr>
            <a:endParaRPr lang="en-US" dirty="0"/>
          </a:p>
          <a:p>
            <a:endParaRPr lang="en-US" dirty="0"/>
          </a:p>
          <a:p>
            <a:pPr marL="457200" lvl="1" indent="0">
              <a:buNone/>
            </a:pPr>
            <a:endParaRPr lang="en-US" dirty="0"/>
          </a:p>
        </p:txBody>
      </p:sp>
      <p:pic>
        <p:nvPicPr>
          <p:cNvPr id="5" name="Picture 4" descr="A large machine in a field&#10;&#10;Description automatically generated">
            <a:extLst>
              <a:ext uri="{FF2B5EF4-FFF2-40B4-BE49-F238E27FC236}">
                <a16:creationId xmlns:a16="http://schemas.microsoft.com/office/drawing/2014/main" id="{C9C3FFCF-014D-4704-82E6-FD62C122F5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5645" y="1991051"/>
            <a:ext cx="2823115" cy="2117336"/>
          </a:xfrm>
          <a:prstGeom prst="rect">
            <a:avLst/>
          </a:prstGeom>
          <a:ln>
            <a:noFill/>
          </a:ln>
          <a:effectLst>
            <a:softEdge rad="112500"/>
          </a:effectLst>
        </p:spPr>
      </p:pic>
      <p:pic>
        <p:nvPicPr>
          <p:cNvPr id="10" name="Picture 9" descr="A group of lawn chairs sitting on top of a playground&#10;&#10;Description automatically generated">
            <a:extLst>
              <a:ext uri="{FF2B5EF4-FFF2-40B4-BE49-F238E27FC236}">
                <a16:creationId xmlns:a16="http://schemas.microsoft.com/office/drawing/2014/main" id="{D7FEFB1D-66EE-4B24-8417-DB4B1EE45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406" y="3499814"/>
            <a:ext cx="2823115" cy="1882077"/>
          </a:xfrm>
          <a:prstGeom prst="rect">
            <a:avLst/>
          </a:prstGeom>
          <a:ln>
            <a:noFill/>
          </a:ln>
          <a:effectLst>
            <a:softEdge rad="112500"/>
          </a:effectLst>
        </p:spPr>
      </p:pic>
      <p:pic>
        <p:nvPicPr>
          <p:cNvPr id="16" name="Picture 15" descr="A picture containing outdoor, building, sitting, table&#10;&#10;Description automatically generated">
            <a:extLst>
              <a:ext uri="{FF2B5EF4-FFF2-40B4-BE49-F238E27FC236}">
                <a16:creationId xmlns:a16="http://schemas.microsoft.com/office/drawing/2014/main" id="{C43CA936-7C79-4097-98D6-91B4427A9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8405" y="1192406"/>
            <a:ext cx="2823115" cy="2117336"/>
          </a:xfrm>
          <a:prstGeom prst="rect">
            <a:avLst/>
          </a:prstGeom>
          <a:ln>
            <a:noFill/>
          </a:ln>
          <a:effectLst>
            <a:softEdge rad="112500"/>
          </a:effectLst>
        </p:spPr>
      </p:pic>
      <p:pic>
        <p:nvPicPr>
          <p:cNvPr id="18" name="Picture 17" descr="A picture containing grass, outdoor, fence, chair&#10;&#10;Description automatically generated">
            <a:extLst>
              <a:ext uri="{FF2B5EF4-FFF2-40B4-BE49-F238E27FC236}">
                <a16:creationId xmlns:a16="http://schemas.microsoft.com/office/drawing/2014/main" id="{A79BD5C6-8330-469A-BF9B-E1BF35CA9D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5644" y="4284767"/>
            <a:ext cx="2823115" cy="1875054"/>
          </a:xfrm>
          <a:prstGeom prst="rect">
            <a:avLst/>
          </a:prstGeom>
          <a:ln>
            <a:noFill/>
          </a:ln>
          <a:effectLst>
            <a:softEdge rad="112500"/>
          </a:effectLst>
        </p:spPr>
      </p:pic>
    </p:spTree>
    <p:extLst>
      <p:ext uri="{BB962C8B-B14F-4D97-AF65-F5344CB8AC3E}">
        <p14:creationId xmlns:p14="http://schemas.microsoft.com/office/powerpoint/2010/main" val="176943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Shade</a:t>
            </a:r>
            <a:endParaRPr dirty="0"/>
          </a:p>
        </p:txBody>
      </p:sp>
      <p:sp>
        <p:nvSpPr>
          <p:cNvPr id="14" name="Content Placeholder 13"/>
          <p:cNvSpPr>
            <a:spLocks noGrp="1"/>
          </p:cNvSpPr>
          <p:nvPr>
            <p:ph idx="1"/>
          </p:nvPr>
        </p:nvSpPr>
        <p:spPr>
          <a:xfrm>
            <a:off x="1065214" y="1752600"/>
            <a:ext cx="5030786" cy="4711574"/>
          </a:xfrm>
        </p:spPr>
        <p:txBody>
          <a:bodyPr>
            <a:normAutofit/>
          </a:bodyPr>
          <a:lstStyle/>
          <a:p>
            <a:r>
              <a:rPr lang="en-US" dirty="0"/>
              <a:t>Shade is a crucial factor for any playground design, especially in areas of direct sunlight and high heat </a:t>
            </a:r>
          </a:p>
          <a:p>
            <a:r>
              <a:rPr lang="en-US" dirty="0"/>
              <a:t>Including roofs and shades within the design allow the equipment to stay out of direct sunlight, along with providing an area where visitors can cool down</a:t>
            </a:r>
          </a:p>
          <a:p>
            <a:pPr marL="0" indent="0">
              <a:buNone/>
            </a:pPr>
            <a:endParaRPr lang="en-US" dirty="0"/>
          </a:p>
          <a:p>
            <a:pPr lvl="1"/>
            <a:endParaRPr lang="en-US" dirty="0"/>
          </a:p>
          <a:p>
            <a:pPr marL="457200" lvl="1" indent="0">
              <a:buNone/>
            </a:pPr>
            <a:endParaRPr lang="en-US" dirty="0"/>
          </a:p>
          <a:p>
            <a:endParaRPr lang="en-US" dirty="0"/>
          </a:p>
          <a:p>
            <a:pPr marL="457200" lvl="1" indent="0">
              <a:buNone/>
            </a:pPr>
            <a:endParaRPr lang="en-US" dirty="0"/>
          </a:p>
        </p:txBody>
      </p:sp>
      <p:pic>
        <p:nvPicPr>
          <p:cNvPr id="3" name="Picture 2" descr="A close up of a flag&#10;&#10;Description automatically generated">
            <a:extLst>
              <a:ext uri="{FF2B5EF4-FFF2-40B4-BE49-F238E27FC236}">
                <a16:creationId xmlns:a16="http://schemas.microsoft.com/office/drawing/2014/main" id="{08256E47-C8FB-43F0-9F68-82E8AB053F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8611" y="1911664"/>
            <a:ext cx="4552007" cy="3034671"/>
          </a:xfrm>
          <a:prstGeom prst="rect">
            <a:avLst/>
          </a:prstGeom>
          <a:ln>
            <a:noFill/>
          </a:ln>
          <a:effectLst>
            <a:softEdge rad="112500"/>
          </a:effectLst>
        </p:spPr>
      </p:pic>
    </p:spTree>
    <p:extLst>
      <p:ext uri="{BB962C8B-B14F-4D97-AF65-F5344CB8AC3E}">
        <p14:creationId xmlns:p14="http://schemas.microsoft.com/office/powerpoint/2010/main" val="25760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Key Inclusive Design Considerations</a:t>
            </a:r>
          </a:p>
        </p:txBody>
      </p:sp>
      <p:sp>
        <p:nvSpPr>
          <p:cNvPr id="3" name="Text Placeholder 2"/>
          <p:cNvSpPr>
            <a:spLocks noGrp="1"/>
          </p:cNvSpPr>
          <p:nvPr>
            <p:ph type="body" idx="1"/>
          </p:nvPr>
        </p:nvSpPr>
        <p:spPr/>
        <p:txBody>
          <a:bodyPr/>
          <a:lstStyle/>
          <a:p>
            <a:pPr algn="ctr"/>
            <a:r>
              <a:rPr lang="en-US" dirty="0"/>
              <a:t>Elements to Support the Developmental Needs of All Children</a:t>
            </a:r>
          </a:p>
        </p:txBody>
      </p:sp>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Music</a:t>
            </a:r>
            <a:endParaRPr dirty="0"/>
          </a:p>
        </p:txBody>
      </p:sp>
      <p:sp>
        <p:nvSpPr>
          <p:cNvPr id="14" name="Content Placeholder 13"/>
          <p:cNvSpPr>
            <a:spLocks noGrp="1"/>
          </p:cNvSpPr>
          <p:nvPr>
            <p:ph idx="1"/>
          </p:nvPr>
        </p:nvSpPr>
        <p:spPr>
          <a:xfrm>
            <a:off x="1065214" y="1752600"/>
            <a:ext cx="5030786" cy="4463562"/>
          </a:xfrm>
        </p:spPr>
        <p:txBody>
          <a:bodyPr>
            <a:normAutofit/>
          </a:bodyPr>
          <a:lstStyle/>
          <a:p>
            <a:r>
              <a:rPr lang="en-US" dirty="0"/>
              <a:t>Encourage collaboration, creativity, and age-appropriate activities for multi-generational users at any developmental stage</a:t>
            </a:r>
          </a:p>
          <a:p>
            <a:r>
              <a:rPr lang="en-US" dirty="0"/>
              <a:t>Musical instruments are great for adding auditory experiences to any design </a:t>
            </a:r>
          </a:p>
          <a:p>
            <a:pPr lvl="1"/>
            <a:endParaRPr lang="en-US" dirty="0"/>
          </a:p>
          <a:p>
            <a:pPr marL="457200" lvl="1" indent="0">
              <a:buNone/>
            </a:pPr>
            <a:endParaRPr lang="en-US" dirty="0"/>
          </a:p>
          <a:p>
            <a:endParaRPr lang="en-US" dirty="0"/>
          </a:p>
          <a:p>
            <a:pPr marL="457200" lvl="1" indent="0">
              <a:buNone/>
            </a:pPr>
            <a:endParaRPr lang="en-US" dirty="0"/>
          </a:p>
        </p:txBody>
      </p:sp>
      <p:pic>
        <p:nvPicPr>
          <p:cNvPr id="4" name="Picture 3">
            <a:extLst>
              <a:ext uri="{FF2B5EF4-FFF2-40B4-BE49-F238E27FC236}">
                <a16:creationId xmlns:a16="http://schemas.microsoft.com/office/drawing/2014/main" id="{A24859FF-E95B-4236-931A-8D1296D55E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29"/>
          <a:stretch/>
        </p:blipFill>
        <p:spPr>
          <a:xfrm flipH="1">
            <a:off x="6096000" y="304800"/>
            <a:ext cx="2513862" cy="4039333"/>
          </a:xfrm>
          <a:prstGeom prst="rect">
            <a:avLst/>
          </a:prstGeom>
          <a:ln>
            <a:noFill/>
          </a:ln>
          <a:effectLst>
            <a:softEdge rad="112500"/>
          </a:effectLst>
        </p:spPr>
      </p:pic>
      <p:pic>
        <p:nvPicPr>
          <p:cNvPr id="2" name="Picture 1">
            <a:extLst>
              <a:ext uri="{FF2B5EF4-FFF2-40B4-BE49-F238E27FC236}">
                <a16:creationId xmlns:a16="http://schemas.microsoft.com/office/drawing/2014/main" id="{8EB0B70F-E081-49C8-B248-1AB3420F66C9}"/>
              </a:ext>
            </a:extLst>
          </p:cNvPr>
          <p:cNvPicPr>
            <a:picLocks noChangeAspect="1"/>
          </p:cNvPicPr>
          <p:nvPr/>
        </p:nvPicPr>
        <p:blipFill rotWithShape="1">
          <a:blip r:embed="rId4"/>
          <a:srcRect l="50000" r="5385"/>
          <a:stretch/>
        </p:blipFill>
        <p:spPr>
          <a:xfrm>
            <a:off x="8679540" y="1308424"/>
            <a:ext cx="3394624" cy="2257230"/>
          </a:xfrm>
          <a:prstGeom prst="rect">
            <a:avLst/>
          </a:prstGeom>
          <a:ln>
            <a:noFill/>
          </a:ln>
          <a:effectLst>
            <a:softEdge rad="112500"/>
          </a:effectLst>
        </p:spPr>
      </p:pic>
      <p:pic>
        <p:nvPicPr>
          <p:cNvPr id="3" name="Picture 2">
            <a:extLst>
              <a:ext uri="{FF2B5EF4-FFF2-40B4-BE49-F238E27FC236}">
                <a16:creationId xmlns:a16="http://schemas.microsoft.com/office/drawing/2014/main" id="{46A0BDAA-DB5F-4D0A-90E3-E1FD874A87A6}"/>
              </a:ext>
            </a:extLst>
          </p:cNvPr>
          <p:cNvPicPr>
            <a:picLocks noChangeAspect="1"/>
          </p:cNvPicPr>
          <p:nvPr/>
        </p:nvPicPr>
        <p:blipFill>
          <a:blip r:embed="rId5"/>
          <a:stretch>
            <a:fillRect/>
          </a:stretch>
        </p:blipFill>
        <p:spPr>
          <a:xfrm>
            <a:off x="6096000" y="4322811"/>
            <a:ext cx="5978164" cy="1773522"/>
          </a:xfrm>
          <a:prstGeom prst="rect">
            <a:avLst/>
          </a:prstGeom>
          <a:ln>
            <a:noFill/>
          </a:ln>
          <a:effectLst>
            <a:softEdge rad="112500"/>
          </a:effectLst>
        </p:spPr>
      </p:pic>
    </p:spTree>
    <p:extLst>
      <p:ext uri="{BB962C8B-B14F-4D97-AF65-F5344CB8AC3E}">
        <p14:creationId xmlns:p14="http://schemas.microsoft.com/office/powerpoint/2010/main" val="51868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Communication</a:t>
            </a:r>
            <a:endParaRPr dirty="0"/>
          </a:p>
        </p:txBody>
      </p:sp>
      <p:sp>
        <p:nvSpPr>
          <p:cNvPr id="14" name="Content Placeholder 13"/>
          <p:cNvSpPr>
            <a:spLocks noGrp="1"/>
          </p:cNvSpPr>
          <p:nvPr>
            <p:ph idx="1"/>
          </p:nvPr>
        </p:nvSpPr>
        <p:spPr>
          <a:xfrm>
            <a:off x="1065214" y="1752600"/>
            <a:ext cx="5030786" cy="4463562"/>
          </a:xfrm>
        </p:spPr>
        <p:txBody>
          <a:bodyPr>
            <a:normAutofit/>
          </a:bodyPr>
          <a:lstStyle/>
          <a:p>
            <a:r>
              <a:rPr lang="en-US" dirty="0"/>
              <a:t>Support language skill development through motivating, collaborative, and reciprocal activities with friends and caregivers</a:t>
            </a:r>
          </a:p>
          <a:p>
            <a:r>
              <a:rPr lang="en-US" dirty="0"/>
              <a:t>Include activities that encourage vocalizations or that promote literacy and understanding of language through letters, symbols, or pictures</a:t>
            </a:r>
          </a:p>
          <a:p>
            <a:pPr lvl="1"/>
            <a:endParaRPr lang="en-US" dirty="0"/>
          </a:p>
          <a:p>
            <a:pPr marL="457200" lvl="1" indent="0">
              <a:buNone/>
            </a:pPr>
            <a:endParaRPr lang="en-US" dirty="0"/>
          </a:p>
          <a:p>
            <a:endParaRPr lang="en-US" dirty="0"/>
          </a:p>
          <a:p>
            <a:pPr marL="457200" lvl="1" indent="0">
              <a:buNone/>
            </a:pPr>
            <a:endParaRPr lang="en-US" dirty="0"/>
          </a:p>
        </p:txBody>
      </p:sp>
      <p:pic>
        <p:nvPicPr>
          <p:cNvPr id="5" name="Picture 4">
            <a:extLst>
              <a:ext uri="{FF2B5EF4-FFF2-40B4-BE49-F238E27FC236}">
                <a16:creationId xmlns:a16="http://schemas.microsoft.com/office/drawing/2014/main" id="{FD257235-395F-4903-8F91-8DDF4549FA09}"/>
              </a:ext>
            </a:extLst>
          </p:cNvPr>
          <p:cNvPicPr>
            <a:picLocks noChangeAspect="1"/>
          </p:cNvPicPr>
          <p:nvPr/>
        </p:nvPicPr>
        <p:blipFill>
          <a:blip r:embed="rId3"/>
          <a:stretch>
            <a:fillRect/>
          </a:stretch>
        </p:blipFill>
        <p:spPr>
          <a:xfrm>
            <a:off x="6096000" y="1524000"/>
            <a:ext cx="3138874" cy="3982733"/>
          </a:xfrm>
          <a:prstGeom prst="rect">
            <a:avLst/>
          </a:prstGeom>
          <a:ln>
            <a:noFill/>
          </a:ln>
          <a:effectLst>
            <a:softEdge rad="112500"/>
          </a:effectLst>
        </p:spPr>
      </p:pic>
      <p:pic>
        <p:nvPicPr>
          <p:cNvPr id="6" name="Picture 5">
            <a:extLst>
              <a:ext uri="{FF2B5EF4-FFF2-40B4-BE49-F238E27FC236}">
                <a16:creationId xmlns:a16="http://schemas.microsoft.com/office/drawing/2014/main" id="{4BE426B4-A0B5-4F54-9A02-F372E7EF8105}"/>
              </a:ext>
            </a:extLst>
          </p:cNvPr>
          <p:cNvPicPr>
            <a:picLocks noChangeAspect="1"/>
          </p:cNvPicPr>
          <p:nvPr/>
        </p:nvPicPr>
        <p:blipFill>
          <a:blip r:embed="rId4"/>
          <a:stretch>
            <a:fillRect/>
          </a:stretch>
        </p:blipFill>
        <p:spPr>
          <a:xfrm>
            <a:off x="9456201" y="1237148"/>
            <a:ext cx="1949890" cy="2000405"/>
          </a:xfrm>
          <a:prstGeom prst="rect">
            <a:avLst/>
          </a:prstGeom>
        </p:spPr>
      </p:pic>
      <p:pic>
        <p:nvPicPr>
          <p:cNvPr id="7" name="Picture 6">
            <a:extLst>
              <a:ext uri="{FF2B5EF4-FFF2-40B4-BE49-F238E27FC236}">
                <a16:creationId xmlns:a16="http://schemas.microsoft.com/office/drawing/2014/main" id="{72A661C0-E27E-47B4-AAC0-4F40CB09F04A}"/>
              </a:ext>
            </a:extLst>
          </p:cNvPr>
          <p:cNvPicPr>
            <a:picLocks noChangeAspect="1"/>
          </p:cNvPicPr>
          <p:nvPr/>
        </p:nvPicPr>
        <p:blipFill rotWithShape="1">
          <a:blip r:embed="rId5"/>
          <a:srcRect b="4233"/>
          <a:stretch/>
        </p:blipFill>
        <p:spPr>
          <a:xfrm>
            <a:off x="9456201" y="3620448"/>
            <a:ext cx="1949890" cy="2000404"/>
          </a:xfrm>
          <a:prstGeom prst="rect">
            <a:avLst/>
          </a:prstGeom>
        </p:spPr>
      </p:pic>
    </p:spTree>
    <p:extLst>
      <p:ext uri="{BB962C8B-B14F-4D97-AF65-F5344CB8AC3E}">
        <p14:creationId xmlns:p14="http://schemas.microsoft.com/office/powerpoint/2010/main" val="182658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Why Are Inclusive Playgrounds Important? </a:t>
            </a:r>
            <a:endParaRPr dirty="0"/>
          </a:p>
        </p:txBody>
      </p:sp>
      <p:sp>
        <p:nvSpPr>
          <p:cNvPr id="14" name="Content Placeholder 13"/>
          <p:cNvSpPr>
            <a:spLocks noGrp="1"/>
          </p:cNvSpPr>
          <p:nvPr>
            <p:ph idx="1"/>
          </p:nvPr>
        </p:nvSpPr>
        <p:spPr>
          <a:xfrm>
            <a:off x="1065214" y="1752600"/>
            <a:ext cx="6962163" cy="4229100"/>
          </a:xfrm>
        </p:spPr>
        <p:txBody>
          <a:bodyPr>
            <a:normAutofit/>
          </a:bodyPr>
          <a:lstStyle/>
          <a:p>
            <a:r>
              <a:rPr lang="en-US" dirty="0"/>
              <a:t>They provide healthy play experiences for people of all ages and abilities.</a:t>
            </a:r>
          </a:p>
          <a:p>
            <a:r>
              <a:rPr lang="en-US" dirty="0"/>
              <a:t>They address the diverse needs of society, promote social equity, and create a sense of community</a:t>
            </a:r>
          </a:p>
          <a:p>
            <a:r>
              <a:rPr lang="en-US" dirty="0"/>
              <a:t>They create awareness, break down barriers to access meaningful play, and foster friendships</a:t>
            </a:r>
          </a:p>
          <a:p>
            <a:pPr marL="457200" lvl="1" indent="0">
              <a:buNone/>
            </a:pPr>
            <a:endParaRPr lang="en-US" dirty="0"/>
          </a:p>
        </p:txBody>
      </p:sp>
      <p:pic>
        <p:nvPicPr>
          <p:cNvPr id="3" name="Picture 2" descr="A person standing in front of a slide&#10;&#10;Description automatically generated">
            <a:extLst>
              <a:ext uri="{FF2B5EF4-FFF2-40B4-BE49-F238E27FC236}">
                <a16:creationId xmlns:a16="http://schemas.microsoft.com/office/drawing/2014/main" id="{1E064F55-0CE6-40A5-8A22-FF7ABE1A91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01" r="6313"/>
          <a:stretch/>
        </p:blipFill>
        <p:spPr>
          <a:xfrm>
            <a:off x="8027377" y="2121876"/>
            <a:ext cx="4027476" cy="3259015"/>
          </a:xfrm>
          <a:prstGeom prst="rect">
            <a:avLst/>
          </a:prstGeom>
          <a:ln>
            <a:noFill/>
          </a:ln>
          <a:effectLst>
            <a:softEdge rad="112500"/>
          </a:effectLst>
        </p:spPr>
      </p:pic>
    </p:spTree>
    <p:extLst>
      <p:ext uri="{BB962C8B-B14F-4D97-AF65-F5344CB8AC3E}">
        <p14:creationId xmlns:p14="http://schemas.microsoft.com/office/powerpoint/2010/main" val="241370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Dramatic Play</a:t>
            </a:r>
            <a:endParaRPr dirty="0"/>
          </a:p>
        </p:txBody>
      </p:sp>
      <p:sp>
        <p:nvSpPr>
          <p:cNvPr id="14" name="Content Placeholder 13"/>
          <p:cNvSpPr>
            <a:spLocks noGrp="1"/>
          </p:cNvSpPr>
          <p:nvPr>
            <p:ph idx="1"/>
          </p:nvPr>
        </p:nvSpPr>
        <p:spPr>
          <a:xfrm>
            <a:off x="1065214" y="1752600"/>
            <a:ext cx="5030786" cy="4463562"/>
          </a:xfrm>
        </p:spPr>
        <p:txBody>
          <a:bodyPr>
            <a:normAutofit/>
          </a:bodyPr>
          <a:lstStyle/>
          <a:p>
            <a:r>
              <a:rPr lang="en-US" dirty="0"/>
              <a:t>Promote imagination, creativity, symbolic thinking and social dialogue through pretend play</a:t>
            </a:r>
          </a:p>
          <a:p>
            <a:r>
              <a:rPr lang="en-US" dirty="0"/>
              <a:t>Incorporate elements such as steering wheels, telescopes, and playhouses</a:t>
            </a:r>
          </a:p>
          <a:p>
            <a:pPr lvl="1"/>
            <a:endParaRPr lang="en-US" dirty="0"/>
          </a:p>
          <a:p>
            <a:pPr marL="457200" lvl="1" indent="0">
              <a:buNone/>
            </a:pPr>
            <a:endParaRPr lang="en-US" dirty="0"/>
          </a:p>
          <a:p>
            <a:endParaRPr lang="en-US" dirty="0"/>
          </a:p>
          <a:p>
            <a:pPr marL="457200" lvl="1" indent="0">
              <a:buNone/>
            </a:pPr>
            <a:endParaRPr lang="en-US" dirty="0"/>
          </a:p>
        </p:txBody>
      </p:sp>
      <p:pic>
        <p:nvPicPr>
          <p:cNvPr id="8" name="Picture 7">
            <a:extLst>
              <a:ext uri="{FF2B5EF4-FFF2-40B4-BE49-F238E27FC236}">
                <a16:creationId xmlns:a16="http://schemas.microsoft.com/office/drawing/2014/main" id="{71309C5A-B6BD-47BD-B9CF-0E523C0D5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218" y="733366"/>
            <a:ext cx="3526638" cy="3074308"/>
          </a:xfrm>
          <a:prstGeom prst="rect">
            <a:avLst/>
          </a:prstGeom>
          <a:ln>
            <a:noFill/>
          </a:ln>
          <a:effectLst>
            <a:softEdge rad="112500"/>
          </a:effectLst>
        </p:spPr>
      </p:pic>
      <p:pic>
        <p:nvPicPr>
          <p:cNvPr id="3" name="Picture 2" descr="A picture containing orange&#10;&#10;Description automatically generated">
            <a:extLst>
              <a:ext uri="{FF2B5EF4-FFF2-40B4-BE49-F238E27FC236}">
                <a16:creationId xmlns:a16="http://schemas.microsoft.com/office/drawing/2014/main" id="{15A6D9B7-7397-4FEE-B1A9-E0E821213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22"/>
          <a:stretch/>
        </p:blipFill>
        <p:spPr>
          <a:xfrm>
            <a:off x="6799384" y="3657600"/>
            <a:ext cx="2388577" cy="2786673"/>
          </a:xfrm>
          <a:prstGeom prst="rect">
            <a:avLst/>
          </a:prstGeom>
          <a:ln>
            <a:noFill/>
          </a:ln>
          <a:effectLst>
            <a:softEdge rad="112500"/>
          </a:effectLst>
        </p:spPr>
      </p:pic>
      <p:pic>
        <p:nvPicPr>
          <p:cNvPr id="9" name="Picture 8" descr="A picture containing small, sitting, building, boy&#10;&#10;Description automatically generated">
            <a:extLst>
              <a:ext uri="{FF2B5EF4-FFF2-40B4-BE49-F238E27FC236}">
                <a16:creationId xmlns:a16="http://schemas.microsoft.com/office/drawing/2014/main" id="{C7C0F373-BCB9-4237-AF8E-7CDC674037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740"/>
          <a:stretch/>
        </p:blipFill>
        <p:spPr>
          <a:xfrm>
            <a:off x="9187961" y="1975891"/>
            <a:ext cx="2660218" cy="3561761"/>
          </a:xfrm>
          <a:prstGeom prst="rect">
            <a:avLst/>
          </a:prstGeom>
          <a:ln>
            <a:noFill/>
          </a:ln>
          <a:effectLst>
            <a:softEdge rad="112500"/>
          </a:effectLst>
        </p:spPr>
      </p:pic>
    </p:spTree>
    <p:extLst>
      <p:ext uri="{BB962C8B-B14F-4D97-AF65-F5344CB8AC3E}">
        <p14:creationId xmlns:p14="http://schemas.microsoft.com/office/powerpoint/2010/main" val="336814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Cozy Spots</a:t>
            </a:r>
            <a:endParaRPr dirty="0"/>
          </a:p>
        </p:txBody>
      </p:sp>
      <p:sp>
        <p:nvSpPr>
          <p:cNvPr id="14" name="Content Placeholder 13"/>
          <p:cNvSpPr>
            <a:spLocks noGrp="1"/>
          </p:cNvSpPr>
          <p:nvPr>
            <p:ph idx="1"/>
          </p:nvPr>
        </p:nvSpPr>
        <p:spPr>
          <a:xfrm>
            <a:off x="1065214" y="1752600"/>
            <a:ext cx="5030786" cy="4463562"/>
          </a:xfrm>
        </p:spPr>
        <p:txBody>
          <a:bodyPr>
            <a:normAutofit/>
          </a:bodyPr>
          <a:lstStyle/>
          <a:p>
            <a:r>
              <a:rPr lang="en-US" dirty="0"/>
              <a:t>Offer quiet or semi-enclosed places where children can seek sensory relief or retreat until they are ready to play</a:t>
            </a:r>
          </a:p>
          <a:p>
            <a:r>
              <a:rPr lang="en-US" dirty="0"/>
              <a:t>Domes, crawl tubes, and underdeck seating areas positioned away from active play areas can create cozy areas</a:t>
            </a:r>
          </a:p>
          <a:p>
            <a:pPr marL="457200" lvl="1" indent="0">
              <a:buNone/>
            </a:pPr>
            <a:endParaRPr lang="en-US" dirty="0"/>
          </a:p>
          <a:p>
            <a:endParaRPr lang="en-US" dirty="0"/>
          </a:p>
          <a:p>
            <a:pPr marL="457200" lvl="1" indent="0">
              <a:buNone/>
            </a:pPr>
            <a:endParaRPr lang="en-US" dirty="0"/>
          </a:p>
        </p:txBody>
      </p:sp>
      <p:pic>
        <p:nvPicPr>
          <p:cNvPr id="5" name="Picture 4">
            <a:extLst>
              <a:ext uri="{FF2B5EF4-FFF2-40B4-BE49-F238E27FC236}">
                <a16:creationId xmlns:a16="http://schemas.microsoft.com/office/drawing/2014/main" id="{6D405B8D-B6A8-41EB-8CF1-E3EFBC6219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511" y="3452447"/>
            <a:ext cx="3049196" cy="2314367"/>
          </a:xfrm>
          <a:prstGeom prst="rect">
            <a:avLst/>
          </a:prstGeom>
        </p:spPr>
      </p:pic>
      <p:pic>
        <p:nvPicPr>
          <p:cNvPr id="3" name="Picture 2" descr="A person sitting in front of a mirror posing for the camera&#10;&#10;Description automatically generated">
            <a:extLst>
              <a:ext uri="{FF2B5EF4-FFF2-40B4-BE49-F238E27FC236}">
                <a16:creationId xmlns:a16="http://schemas.microsoft.com/office/drawing/2014/main" id="{F8442E0E-509D-40AD-93A6-E6826650C7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7707" y="1383099"/>
            <a:ext cx="2849470" cy="3429000"/>
          </a:xfrm>
          <a:prstGeom prst="rect">
            <a:avLst/>
          </a:prstGeom>
          <a:ln>
            <a:noFill/>
          </a:ln>
          <a:effectLst>
            <a:softEdge rad="112500"/>
          </a:effectLst>
        </p:spPr>
      </p:pic>
      <p:pic>
        <p:nvPicPr>
          <p:cNvPr id="4" name="Picture 3" descr="A small child sitting on a playground&#10;&#10;Description automatically generated">
            <a:extLst>
              <a:ext uri="{FF2B5EF4-FFF2-40B4-BE49-F238E27FC236}">
                <a16:creationId xmlns:a16="http://schemas.microsoft.com/office/drawing/2014/main" id="{8125A0AC-568C-4981-8A08-CBD1FABFA8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041" y="653562"/>
            <a:ext cx="2746588" cy="2450123"/>
          </a:xfrm>
          <a:prstGeom prst="rect">
            <a:avLst/>
          </a:prstGeom>
          <a:ln>
            <a:noFill/>
          </a:ln>
          <a:effectLst>
            <a:softEdge rad="112500"/>
          </a:effectLst>
        </p:spPr>
      </p:pic>
    </p:spTree>
    <p:extLst>
      <p:ext uri="{BB962C8B-B14F-4D97-AF65-F5344CB8AC3E}">
        <p14:creationId xmlns:p14="http://schemas.microsoft.com/office/powerpoint/2010/main" val="223171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Jump-In Point</a:t>
            </a:r>
            <a:endParaRPr dirty="0"/>
          </a:p>
        </p:txBody>
      </p:sp>
      <p:sp>
        <p:nvSpPr>
          <p:cNvPr id="14" name="Content Placeholder 13"/>
          <p:cNvSpPr>
            <a:spLocks noGrp="1"/>
          </p:cNvSpPr>
          <p:nvPr>
            <p:ph idx="1"/>
          </p:nvPr>
        </p:nvSpPr>
        <p:spPr>
          <a:xfrm>
            <a:off x="1065214" y="1752600"/>
            <a:ext cx="5030786" cy="4463562"/>
          </a:xfrm>
        </p:spPr>
        <p:txBody>
          <a:bodyPr>
            <a:normAutofit/>
          </a:bodyPr>
          <a:lstStyle/>
          <a:p>
            <a:r>
              <a:rPr lang="en-US" dirty="0"/>
              <a:t>Create passive areas for children to observe, gain confidence, and better understand the play activity prior to participating</a:t>
            </a:r>
          </a:p>
          <a:p>
            <a:r>
              <a:rPr lang="en-US" dirty="0"/>
              <a:t>Position seats or benches adjacent to other activities to help draw children into more active play</a:t>
            </a:r>
          </a:p>
          <a:p>
            <a:pPr lvl="1"/>
            <a:endParaRPr lang="en-US" dirty="0"/>
          </a:p>
          <a:p>
            <a:pPr marL="457200" lvl="1" indent="0">
              <a:buNone/>
            </a:pPr>
            <a:endParaRPr lang="en-US" dirty="0"/>
          </a:p>
          <a:p>
            <a:endParaRPr lang="en-US" dirty="0"/>
          </a:p>
          <a:p>
            <a:pPr marL="457200" lvl="1" indent="0">
              <a:buNone/>
            </a:pPr>
            <a:endParaRPr lang="en-US" dirty="0"/>
          </a:p>
        </p:txBody>
      </p:sp>
      <p:pic>
        <p:nvPicPr>
          <p:cNvPr id="7" name="Picture 6" descr="A person sitting in a yard&#10;&#10;Description automatically generated">
            <a:extLst>
              <a:ext uri="{FF2B5EF4-FFF2-40B4-BE49-F238E27FC236}">
                <a16:creationId xmlns:a16="http://schemas.microsoft.com/office/drawing/2014/main" id="{DA829FB0-3DC5-450F-B863-295282985B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711" y="1752600"/>
            <a:ext cx="5270425" cy="3513616"/>
          </a:xfrm>
          <a:prstGeom prst="rect">
            <a:avLst/>
          </a:prstGeom>
          <a:ln>
            <a:noFill/>
          </a:ln>
          <a:effectLst>
            <a:softEdge rad="112500"/>
          </a:effectLst>
        </p:spPr>
      </p:pic>
    </p:spTree>
    <p:extLst>
      <p:ext uri="{BB962C8B-B14F-4D97-AF65-F5344CB8AC3E}">
        <p14:creationId xmlns:p14="http://schemas.microsoft.com/office/powerpoint/2010/main" val="156720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Motion &amp; Movement</a:t>
            </a:r>
            <a:endParaRPr dirty="0"/>
          </a:p>
        </p:txBody>
      </p:sp>
      <p:sp>
        <p:nvSpPr>
          <p:cNvPr id="14" name="Content Placeholder 13"/>
          <p:cNvSpPr>
            <a:spLocks noGrp="1"/>
          </p:cNvSpPr>
          <p:nvPr>
            <p:ph idx="1"/>
          </p:nvPr>
        </p:nvSpPr>
        <p:spPr>
          <a:xfrm>
            <a:off x="1065214" y="1752600"/>
            <a:ext cx="5030786" cy="4463562"/>
          </a:xfrm>
        </p:spPr>
        <p:txBody>
          <a:bodyPr>
            <a:normAutofit/>
          </a:bodyPr>
          <a:lstStyle/>
          <a:p>
            <a:r>
              <a:rPr lang="en-US" dirty="0"/>
              <a:t>Provide sensory-rich motion opportunities through spinning, rocking, and swinging activities</a:t>
            </a:r>
          </a:p>
          <a:p>
            <a:r>
              <a:rPr lang="en-US" dirty="0"/>
              <a:t>Motion activities help children develop motor control and planning</a:t>
            </a:r>
          </a:p>
          <a:p>
            <a:endParaRPr lang="en-US" dirty="0"/>
          </a:p>
          <a:p>
            <a:pPr marL="457200" lvl="1" indent="0">
              <a:buNone/>
            </a:pPr>
            <a:endParaRPr lang="en-US" dirty="0"/>
          </a:p>
          <a:p>
            <a:endParaRPr lang="en-US" dirty="0"/>
          </a:p>
          <a:p>
            <a:pPr marL="457200" lvl="1" indent="0">
              <a:buNone/>
            </a:pPr>
            <a:endParaRPr lang="en-US" dirty="0"/>
          </a:p>
        </p:txBody>
      </p:sp>
      <p:pic>
        <p:nvPicPr>
          <p:cNvPr id="3" name="Picture 2" descr="A picture containing outdoor, fence, person, child&#10;&#10;Description automatically generated">
            <a:extLst>
              <a:ext uri="{FF2B5EF4-FFF2-40B4-BE49-F238E27FC236}">
                <a16:creationId xmlns:a16="http://schemas.microsoft.com/office/drawing/2014/main" id="{4DC54A97-A05F-4437-BC1C-84720A1E92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555380"/>
            <a:ext cx="2752254" cy="4128381"/>
          </a:xfrm>
          <a:prstGeom prst="rect">
            <a:avLst/>
          </a:prstGeom>
          <a:ln>
            <a:noFill/>
          </a:ln>
          <a:effectLst>
            <a:softEdge rad="112500"/>
          </a:effectLst>
        </p:spPr>
      </p:pic>
      <p:pic>
        <p:nvPicPr>
          <p:cNvPr id="9" name="Picture 8" descr="A picture containing outdoor, road, small, holding&#10;&#10;Description automatically generated">
            <a:extLst>
              <a:ext uri="{FF2B5EF4-FFF2-40B4-BE49-F238E27FC236}">
                <a16:creationId xmlns:a16="http://schemas.microsoft.com/office/drawing/2014/main" id="{A3CD1606-6D48-49A4-A835-36F8BBFEB8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69" t="19934" r="13770"/>
          <a:stretch/>
        </p:blipFill>
        <p:spPr>
          <a:xfrm>
            <a:off x="8939544" y="799593"/>
            <a:ext cx="2732638" cy="2503542"/>
          </a:xfrm>
          <a:prstGeom prst="rect">
            <a:avLst/>
          </a:prstGeom>
          <a:ln>
            <a:noFill/>
          </a:ln>
          <a:effectLst>
            <a:softEdge rad="112500"/>
          </a:effectLst>
        </p:spPr>
      </p:pic>
      <p:pic>
        <p:nvPicPr>
          <p:cNvPr id="7" name="Picture 6" descr="A picture containing person, outdoor, child, small&#10;&#10;Description automatically generated">
            <a:extLst>
              <a:ext uri="{FF2B5EF4-FFF2-40B4-BE49-F238E27FC236}">
                <a16:creationId xmlns:a16="http://schemas.microsoft.com/office/drawing/2014/main" id="{E5825743-A2BA-46FD-AAB0-671C18CC76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666"/>
          <a:stretch/>
        </p:blipFill>
        <p:spPr>
          <a:xfrm>
            <a:off x="7426248" y="3416429"/>
            <a:ext cx="4244396" cy="2386338"/>
          </a:xfrm>
          <a:prstGeom prst="rect">
            <a:avLst/>
          </a:prstGeom>
          <a:ln>
            <a:noFill/>
          </a:ln>
          <a:effectLst>
            <a:softEdge rad="112500"/>
          </a:effectLst>
        </p:spPr>
      </p:pic>
    </p:spTree>
    <p:extLst>
      <p:ext uri="{BB962C8B-B14F-4D97-AF65-F5344CB8AC3E}">
        <p14:creationId xmlns:p14="http://schemas.microsoft.com/office/powerpoint/2010/main" val="211427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Activity Panels</a:t>
            </a:r>
            <a:endParaRPr dirty="0"/>
          </a:p>
        </p:txBody>
      </p:sp>
      <p:sp>
        <p:nvSpPr>
          <p:cNvPr id="14" name="Content Placeholder 13"/>
          <p:cNvSpPr>
            <a:spLocks noGrp="1"/>
          </p:cNvSpPr>
          <p:nvPr>
            <p:ph idx="1"/>
          </p:nvPr>
        </p:nvSpPr>
        <p:spPr>
          <a:xfrm>
            <a:off x="1065214" y="1752600"/>
            <a:ext cx="5030786" cy="4463562"/>
          </a:xfrm>
        </p:spPr>
        <p:txBody>
          <a:bodyPr>
            <a:normAutofit/>
          </a:bodyPr>
          <a:lstStyle/>
          <a:p>
            <a:r>
              <a:rPr lang="en-US" dirty="0"/>
              <a:t>Provide activities that offer cognitive, social, and sensory benefits on the structure and at ground level</a:t>
            </a:r>
          </a:p>
          <a:p>
            <a:r>
              <a:rPr lang="en-US" dirty="0"/>
              <a:t>Half activity panels provide space underneath the panel to allow individuals using mobility devices to comfortably reach and approach the activity</a:t>
            </a:r>
          </a:p>
          <a:p>
            <a:pPr lvl="1"/>
            <a:endParaRPr lang="en-US" dirty="0"/>
          </a:p>
          <a:p>
            <a:pPr marL="457200" lvl="1" indent="0">
              <a:buNone/>
            </a:pPr>
            <a:endParaRPr lang="en-US" dirty="0"/>
          </a:p>
          <a:p>
            <a:endParaRPr lang="en-US" dirty="0"/>
          </a:p>
          <a:p>
            <a:pPr marL="457200" lvl="1" indent="0">
              <a:buNone/>
            </a:pPr>
            <a:endParaRPr lang="en-US" dirty="0"/>
          </a:p>
        </p:txBody>
      </p:sp>
      <p:pic>
        <p:nvPicPr>
          <p:cNvPr id="4" name="Picture 3" descr="A picture containing child, person, indoor, boy&#10;&#10;Description automatically generated">
            <a:extLst>
              <a:ext uri="{FF2B5EF4-FFF2-40B4-BE49-F238E27FC236}">
                <a16:creationId xmlns:a16="http://schemas.microsoft.com/office/drawing/2014/main" id="{862B9C24-136E-476C-9E1E-32ED228DE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8445" y="693069"/>
            <a:ext cx="2286000" cy="3429000"/>
          </a:xfrm>
          <a:prstGeom prst="rect">
            <a:avLst/>
          </a:prstGeom>
          <a:ln>
            <a:noFill/>
          </a:ln>
          <a:effectLst>
            <a:softEdge rad="112500"/>
          </a:effectLst>
        </p:spPr>
      </p:pic>
      <p:pic>
        <p:nvPicPr>
          <p:cNvPr id="10" name="Picture 9" descr="A picture containing person, boy, child, table&#10;&#10;Description automatically generated">
            <a:extLst>
              <a:ext uri="{FF2B5EF4-FFF2-40B4-BE49-F238E27FC236}">
                <a16:creationId xmlns:a16="http://schemas.microsoft.com/office/drawing/2014/main" id="{3DECD2C9-F493-4275-8273-1A53A89A37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6368" y="304800"/>
            <a:ext cx="2285999" cy="3428999"/>
          </a:xfrm>
          <a:prstGeom prst="rect">
            <a:avLst/>
          </a:prstGeom>
          <a:ln>
            <a:noFill/>
          </a:ln>
          <a:effectLst>
            <a:softEdge rad="112500"/>
          </a:effectLst>
        </p:spPr>
      </p:pic>
      <p:pic>
        <p:nvPicPr>
          <p:cNvPr id="3" name="Picture 2" descr="A picture containing person, outdoor, furniture, bicycle&#10;&#10;Description automatically generated">
            <a:extLst>
              <a:ext uri="{FF2B5EF4-FFF2-40B4-BE49-F238E27FC236}">
                <a16:creationId xmlns:a16="http://schemas.microsoft.com/office/drawing/2014/main" id="{7424416B-6BDF-4568-984D-FBDB79712E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0448" y="3429000"/>
            <a:ext cx="3840317" cy="2559572"/>
          </a:xfrm>
          <a:prstGeom prst="rect">
            <a:avLst/>
          </a:prstGeom>
          <a:ln>
            <a:noFill/>
          </a:ln>
          <a:effectLst>
            <a:softEdge rad="112500"/>
          </a:effectLst>
        </p:spPr>
      </p:pic>
    </p:spTree>
    <p:extLst>
      <p:ext uri="{BB962C8B-B14F-4D97-AF65-F5344CB8AC3E}">
        <p14:creationId xmlns:p14="http://schemas.microsoft.com/office/powerpoint/2010/main" val="391307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Cooperative Play</a:t>
            </a:r>
            <a:endParaRPr dirty="0"/>
          </a:p>
        </p:txBody>
      </p:sp>
      <p:sp>
        <p:nvSpPr>
          <p:cNvPr id="14" name="Content Placeholder 13"/>
          <p:cNvSpPr>
            <a:spLocks noGrp="1"/>
          </p:cNvSpPr>
          <p:nvPr>
            <p:ph idx="1"/>
          </p:nvPr>
        </p:nvSpPr>
        <p:spPr>
          <a:xfrm>
            <a:off x="1065214" y="1752600"/>
            <a:ext cx="5030786" cy="4463562"/>
          </a:xfrm>
        </p:spPr>
        <p:txBody>
          <a:bodyPr>
            <a:normAutofit/>
          </a:bodyPr>
          <a:lstStyle/>
          <a:p>
            <a:r>
              <a:rPr lang="en-US" dirty="0"/>
              <a:t>Reinforce positive interactions between children through dynamic and fun experiences as they work together to drive the action or engage in the activity.</a:t>
            </a:r>
          </a:p>
          <a:p>
            <a:r>
              <a:rPr lang="en-US" dirty="0"/>
              <a:t>Examples of cooperative play include social panels, merry-go-rounds and seesaws. </a:t>
            </a:r>
          </a:p>
          <a:p>
            <a:pPr lvl="1"/>
            <a:endParaRPr lang="en-US" dirty="0"/>
          </a:p>
          <a:p>
            <a:pPr marL="457200" lvl="1" indent="0">
              <a:buNone/>
            </a:pPr>
            <a:endParaRPr lang="en-US" dirty="0"/>
          </a:p>
          <a:p>
            <a:endParaRPr lang="en-US" dirty="0"/>
          </a:p>
          <a:p>
            <a:pPr marL="457200" lvl="1" indent="0">
              <a:buNone/>
            </a:pPr>
            <a:endParaRPr lang="en-US" dirty="0"/>
          </a:p>
        </p:txBody>
      </p:sp>
      <p:pic>
        <p:nvPicPr>
          <p:cNvPr id="3" name="Picture 2" descr="A picture containing person, child, grass, small&#10;&#10;Description automatically generated">
            <a:extLst>
              <a:ext uri="{FF2B5EF4-FFF2-40B4-BE49-F238E27FC236}">
                <a16:creationId xmlns:a16="http://schemas.microsoft.com/office/drawing/2014/main" id="{4BFAFB37-858E-4AB7-BA3F-6ED3EA14E3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9962" y="883105"/>
            <a:ext cx="2608484" cy="1738989"/>
          </a:xfrm>
          <a:prstGeom prst="rect">
            <a:avLst/>
          </a:prstGeom>
          <a:ln>
            <a:noFill/>
          </a:ln>
          <a:effectLst>
            <a:softEdge rad="112500"/>
          </a:effectLst>
        </p:spPr>
      </p:pic>
      <p:pic>
        <p:nvPicPr>
          <p:cNvPr id="4" name="Picture 3" descr="A person is lying on the ground&#10;&#10;Description automatically generated">
            <a:extLst>
              <a:ext uri="{FF2B5EF4-FFF2-40B4-BE49-F238E27FC236}">
                <a16:creationId xmlns:a16="http://schemas.microsoft.com/office/drawing/2014/main" id="{FF3881BA-3322-4FBC-815D-32339EA21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4931" y="2208480"/>
            <a:ext cx="3345819" cy="2230546"/>
          </a:xfrm>
          <a:prstGeom prst="rect">
            <a:avLst/>
          </a:prstGeom>
          <a:ln>
            <a:noFill/>
          </a:ln>
          <a:effectLst>
            <a:softEdge rad="112500"/>
          </a:effectLst>
        </p:spPr>
      </p:pic>
      <p:pic>
        <p:nvPicPr>
          <p:cNvPr id="6" name="Picture 5" descr="A person sitting at a picnic table&#10;&#10;Description automatically generated">
            <a:extLst>
              <a:ext uri="{FF2B5EF4-FFF2-40B4-BE49-F238E27FC236}">
                <a16:creationId xmlns:a16="http://schemas.microsoft.com/office/drawing/2014/main" id="{0AE06E10-EE5D-4139-8B48-CB345483C1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9962" y="4025412"/>
            <a:ext cx="3086100" cy="2057400"/>
          </a:xfrm>
          <a:prstGeom prst="rect">
            <a:avLst/>
          </a:prstGeom>
          <a:ln>
            <a:noFill/>
          </a:ln>
          <a:effectLst>
            <a:softEdge rad="112500"/>
          </a:effectLst>
        </p:spPr>
      </p:pic>
    </p:spTree>
    <p:extLst>
      <p:ext uri="{BB962C8B-B14F-4D97-AF65-F5344CB8AC3E}">
        <p14:creationId xmlns:p14="http://schemas.microsoft.com/office/powerpoint/2010/main" val="413278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Accessible Upper Body</a:t>
            </a:r>
            <a:endParaRPr dirty="0"/>
          </a:p>
        </p:txBody>
      </p:sp>
      <p:sp>
        <p:nvSpPr>
          <p:cNvPr id="14" name="Content Placeholder 13"/>
          <p:cNvSpPr>
            <a:spLocks noGrp="1"/>
          </p:cNvSpPr>
          <p:nvPr>
            <p:ph idx="1"/>
          </p:nvPr>
        </p:nvSpPr>
        <p:spPr>
          <a:xfrm>
            <a:off x="1065214" y="1752600"/>
            <a:ext cx="5030786" cy="4463562"/>
          </a:xfrm>
        </p:spPr>
        <p:txBody>
          <a:bodyPr>
            <a:normAutofit/>
          </a:bodyPr>
          <a:lstStyle/>
          <a:p>
            <a:r>
              <a:rPr lang="en-US" dirty="0"/>
              <a:t>Offer equitable alternatives to upper body/climbing equipment</a:t>
            </a:r>
          </a:p>
          <a:p>
            <a:r>
              <a:rPr lang="en-US" dirty="0"/>
              <a:t>Such products include roller tables, therapeutic rings, chin-up bars, and hand cyclers. </a:t>
            </a:r>
          </a:p>
          <a:p>
            <a:pPr lvl="1"/>
            <a:endParaRPr lang="en-US" dirty="0"/>
          </a:p>
          <a:p>
            <a:pPr marL="457200" lvl="1" indent="0">
              <a:buNone/>
            </a:pPr>
            <a:endParaRPr lang="en-US" dirty="0"/>
          </a:p>
          <a:p>
            <a:endParaRPr lang="en-US" dirty="0"/>
          </a:p>
          <a:p>
            <a:pPr marL="457200" lvl="1" indent="0">
              <a:buNone/>
            </a:pPr>
            <a:endParaRPr lang="en-US" dirty="0"/>
          </a:p>
        </p:txBody>
      </p:sp>
      <p:pic>
        <p:nvPicPr>
          <p:cNvPr id="5" name="Picture 4">
            <a:extLst>
              <a:ext uri="{FF2B5EF4-FFF2-40B4-BE49-F238E27FC236}">
                <a16:creationId xmlns:a16="http://schemas.microsoft.com/office/drawing/2014/main" id="{3F31F048-8993-4653-A3AD-52F80A9C1A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4843" y="1559654"/>
            <a:ext cx="4578848" cy="3738692"/>
          </a:xfrm>
          <a:prstGeom prst="rect">
            <a:avLst/>
          </a:prstGeom>
          <a:ln>
            <a:noFill/>
          </a:ln>
          <a:effectLst>
            <a:softEdge rad="112500"/>
          </a:effectLst>
        </p:spPr>
      </p:pic>
    </p:spTree>
    <p:extLst>
      <p:ext uri="{BB962C8B-B14F-4D97-AF65-F5344CB8AC3E}">
        <p14:creationId xmlns:p14="http://schemas.microsoft.com/office/powerpoint/2010/main" val="315073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Parallel Play</a:t>
            </a:r>
            <a:endParaRPr dirty="0"/>
          </a:p>
        </p:txBody>
      </p:sp>
      <p:sp>
        <p:nvSpPr>
          <p:cNvPr id="14" name="Content Placeholder 13"/>
          <p:cNvSpPr>
            <a:spLocks noGrp="1"/>
          </p:cNvSpPr>
          <p:nvPr>
            <p:ph idx="1"/>
          </p:nvPr>
        </p:nvSpPr>
        <p:spPr>
          <a:xfrm>
            <a:off x="1065214" y="1752600"/>
            <a:ext cx="5030786" cy="4463562"/>
          </a:xfrm>
        </p:spPr>
        <p:txBody>
          <a:bodyPr>
            <a:normAutofit/>
          </a:bodyPr>
          <a:lstStyle/>
          <a:p>
            <a:r>
              <a:rPr lang="en-US" dirty="0"/>
              <a:t>Ensuring children with and without disabilities can enjoy equitable experiences side-by-side. </a:t>
            </a:r>
          </a:p>
          <a:p>
            <a:pPr lvl="1"/>
            <a:endParaRPr lang="en-US" dirty="0"/>
          </a:p>
          <a:p>
            <a:pPr marL="457200" lvl="1" indent="0">
              <a:buNone/>
            </a:pPr>
            <a:endParaRPr lang="en-US" dirty="0"/>
          </a:p>
          <a:p>
            <a:endParaRPr lang="en-US" dirty="0"/>
          </a:p>
          <a:p>
            <a:pPr marL="457200" lvl="1" indent="0">
              <a:buNone/>
            </a:pPr>
            <a:endParaRPr lang="en-US" dirty="0"/>
          </a:p>
        </p:txBody>
      </p:sp>
      <p:pic>
        <p:nvPicPr>
          <p:cNvPr id="6" name="Picture 5">
            <a:extLst>
              <a:ext uri="{FF2B5EF4-FFF2-40B4-BE49-F238E27FC236}">
                <a16:creationId xmlns:a16="http://schemas.microsoft.com/office/drawing/2014/main" id="{89612342-E267-4E59-AF0E-CD3C874CA2A1}"/>
              </a:ext>
            </a:extLst>
          </p:cNvPr>
          <p:cNvPicPr>
            <a:picLocks noChangeAspect="1"/>
          </p:cNvPicPr>
          <p:nvPr/>
        </p:nvPicPr>
        <p:blipFill rotWithShape="1">
          <a:blip r:embed="rId2">
            <a:extLst>
              <a:ext uri="{28A0092B-C50C-407E-A947-70E740481C1C}">
                <a14:useLocalDpi xmlns:a14="http://schemas.microsoft.com/office/drawing/2010/main" val="0"/>
              </a:ext>
            </a:extLst>
          </a:blip>
          <a:srcRect r="58405"/>
          <a:stretch/>
        </p:blipFill>
        <p:spPr>
          <a:xfrm>
            <a:off x="7025289" y="1196772"/>
            <a:ext cx="2015637" cy="2232228"/>
          </a:xfrm>
          <a:prstGeom prst="rect">
            <a:avLst/>
          </a:prstGeom>
        </p:spPr>
      </p:pic>
      <p:pic>
        <p:nvPicPr>
          <p:cNvPr id="7" name="Picture 6">
            <a:extLst>
              <a:ext uri="{FF2B5EF4-FFF2-40B4-BE49-F238E27FC236}">
                <a16:creationId xmlns:a16="http://schemas.microsoft.com/office/drawing/2014/main" id="{AAF9D7C4-E36E-4B14-B739-327216C1F06D}"/>
              </a:ext>
            </a:extLst>
          </p:cNvPr>
          <p:cNvPicPr>
            <a:picLocks noChangeAspect="1"/>
          </p:cNvPicPr>
          <p:nvPr/>
        </p:nvPicPr>
        <p:blipFill rotWithShape="1">
          <a:blip r:embed="rId2">
            <a:extLst>
              <a:ext uri="{28A0092B-C50C-407E-A947-70E740481C1C}">
                <a14:useLocalDpi xmlns:a14="http://schemas.microsoft.com/office/drawing/2010/main" val="0"/>
              </a:ext>
            </a:extLst>
          </a:blip>
          <a:srcRect l="48627" r="1801"/>
          <a:stretch/>
        </p:blipFill>
        <p:spPr>
          <a:xfrm>
            <a:off x="9040926" y="2946133"/>
            <a:ext cx="2792075" cy="2594581"/>
          </a:xfrm>
          <a:prstGeom prst="rect">
            <a:avLst/>
          </a:prstGeom>
        </p:spPr>
      </p:pic>
    </p:spTree>
    <p:extLst>
      <p:ext uri="{BB962C8B-B14F-4D97-AF65-F5344CB8AC3E}">
        <p14:creationId xmlns:p14="http://schemas.microsoft.com/office/powerpoint/2010/main" val="282896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Text Placeholder 2"/>
          <p:cNvSpPr>
            <a:spLocks noGrp="1"/>
          </p:cNvSpPr>
          <p:nvPr>
            <p:ph type="body" idx="1"/>
          </p:nvPr>
        </p:nvSpPr>
        <p:spPr/>
        <p:txBody>
          <a:bodyPr/>
          <a:lstStyle/>
          <a:p>
            <a:r>
              <a:rPr lang="en-US" dirty="0"/>
              <a:t>Tools For Your Next Design</a:t>
            </a:r>
          </a:p>
        </p:txBody>
      </p:sp>
    </p:spTree>
    <p:extLst>
      <p:ext uri="{BB962C8B-B14F-4D97-AF65-F5344CB8AC3E}">
        <p14:creationId xmlns:p14="http://schemas.microsoft.com/office/powerpoint/2010/main" val="268941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Resources</a:t>
            </a:r>
          </a:p>
        </p:txBody>
      </p:sp>
      <p:pic>
        <p:nvPicPr>
          <p:cNvPr id="2" name="Picture Placeholder 1">
            <a:extLst>
              <a:ext uri="{FF2B5EF4-FFF2-40B4-BE49-F238E27FC236}">
                <a16:creationId xmlns:a16="http://schemas.microsoft.com/office/drawing/2014/main" id="{5B0FB722-1812-4250-B7B3-0229A9DDD7BB}"/>
              </a:ext>
            </a:extLst>
          </p:cNvPr>
          <p:cNvPicPr>
            <a:picLocks noGrp="1" noChangeAspect="1"/>
          </p:cNvPicPr>
          <p:nvPr>
            <p:ph type="pic" sz="quarter" idx="19"/>
          </p:nvPr>
        </p:nvPicPr>
        <p:blipFill>
          <a:blip r:embed="rId2"/>
          <a:srcRect l="1019" r="1019"/>
          <a:stretch>
            <a:fillRect/>
          </a:stretch>
        </p:blipFill>
        <p:spPr>
          <a:prstGeom prst="rect">
            <a:avLst/>
          </a:prstGeom>
        </p:spPr>
      </p:pic>
      <p:sp>
        <p:nvSpPr>
          <p:cNvPr id="9" name="Text Placeholder 8"/>
          <p:cNvSpPr>
            <a:spLocks noGrp="1"/>
          </p:cNvSpPr>
          <p:nvPr>
            <p:ph type="body" sz="half" idx="2"/>
          </p:nvPr>
        </p:nvSpPr>
        <p:spPr/>
        <p:txBody>
          <a:bodyPr>
            <a:normAutofit fontScale="92500" lnSpcReduction="20000"/>
          </a:bodyPr>
          <a:lstStyle/>
          <a:p>
            <a:pPr algn="ctr"/>
            <a:r>
              <a:rPr lang="en-US" dirty="0"/>
              <a:t>Dr. Stuart Brown’s Online Blog (</a:t>
            </a:r>
            <a:r>
              <a:rPr lang="en-US" dirty="0">
                <a:hlinkClick r:id="rId3"/>
              </a:rPr>
              <a:t>https://www.playcore.com/drstuartbrown</a:t>
            </a:r>
            <a:r>
              <a:rPr lang="en-US" dirty="0"/>
              <a:t>) </a:t>
            </a:r>
          </a:p>
        </p:txBody>
      </p:sp>
      <p:pic>
        <p:nvPicPr>
          <p:cNvPr id="5" name="Picture Placeholder 4" descr="A screenshot of a social media post&#10;&#10;Description automatically generated">
            <a:extLst>
              <a:ext uri="{FF2B5EF4-FFF2-40B4-BE49-F238E27FC236}">
                <a16:creationId xmlns:a16="http://schemas.microsoft.com/office/drawing/2014/main" id="{63F8F9E5-D943-4799-83F7-176DC5DA5586}"/>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6984" b="6984"/>
          <a:stretch>
            <a:fillRect/>
          </a:stretch>
        </p:blipFill>
        <p:spPr/>
      </p:pic>
      <p:sp>
        <p:nvSpPr>
          <p:cNvPr id="13" name="Text Placeholder 12"/>
          <p:cNvSpPr>
            <a:spLocks noGrp="1"/>
          </p:cNvSpPr>
          <p:nvPr>
            <p:ph type="body" sz="half" idx="21"/>
          </p:nvPr>
        </p:nvSpPr>
        <p:spPr/>
        <p:txBody>
          <a:bodyPr>
            <a:normAutofit fontScale="85000" lnSpcReduction="10000"/>
          </a:bodyPr>
          <a:lstStyle/>
          <a:p>
            <a:pPr algn="ctr"/>
            <a:r>
              <a:rPr lang="en-US" dirty="0" err="1"/>
              <a:t>Playcraft’s</a:t>
            </a:r>
            <a:r>
              <a:rPr lang="en-US" dirty="0"/>
              <a:t> Funding Guide (</a:t>
            </a:r>
            <a:r>
              <a:rPr lang="en-US" dirty="0">
                <a:hlinkClick r:id="rId5"/>
              </a:rPr>
              <a:t>https://www.playcraftsystems.com/start-a-project/resources/funding</a:t>
            </a:r>
            <a:r>
              <a:rPr lang="en-US" dirty="0"/>
              <a:t>) </a:t>
            </a:r>
          </a:p>
        </p:txBody>
      </p:sp>
      <p:pic>
        <p:nvPicPr>
          <p:cNvPr id="7" name="Picture Placeholder 6" descr="A screenshot of a cell phone&#10;&#10;Description automatically generated">
            <a:extLst>
              <a:ext uri="{FF2B5EF4-FFF2-40B4-BE49-F238E27FC236}">
                <a16:creationId xmlns:a16="http://schemas.microsoft.com/office/drawing/2014/main" id="{1D5B7776-17A8-4210-B812-C38FE757A7E7}"/>
              </a:ext>
            </a:extLst>
          </p:cNvPr>
          <p:cNvPicPr>
            <a:picLocks noGrp="1" noChangeAspect="1"/>
          </p:cNvPicPr>
          <p:nvPr>
            <p:ph type="pic" sz="quarter" idx="20"/>
          </p:nvPr>
        </p:nvPicPr>
        <p:blipFill rotWithShape="1">
          <a:blip r:embed="rId6" cstate="print">
            <a:extLst>
              <a:ext uri="{28A0092B-C50C-407E-A947-70E740481C1C}">
                <a14:useLocalDpi xmlns:a14="http://schemas.microsoft.com/office/drawing/2010/main" val="0"/>
              </a:ext>
            </a:extLst>
          </a:blip>
          <a:srcRect l="974" r="12548"/>
          <a:stretch/>
        </p:blipFill>
        <p:spPr>
          <a:xfrm>
            <a:off x="8222798" y="1824285"/>
            <a:ext cx="2632307" cy="2776308"/>
          </a:xfrm>
        </p:spPr>
      </p:pic>
      <p:sp>
        <p:nvSpPr>
          <p:cNvPr id="14" name="Text Placeholder 13"/>
          <p:cNvSpPr>
            <a:spLocks noGrp="1"/>
          </p:cNvSpPr>
          <p:nvPr>
            <p:ph type="body" sz="half" idx="22"/>
          </p:nvPr>
        </p:nvSpPr>
        <p:spPr/>
        <p:txBody>
          <a:bodyPr>
            <a:normAutofit fontScale="85000" lnSpcReduction="10000"/>
          </a:bodyPr>
          <a:lstStyle/>
          <a:p>
            <a:pPr algn="ctr"/>
            <a:r>
              <a:rPr lang="en-US" dirty="0" err="1"/>
              <a:t>Playcraft’s</a:t>
            </a:r>
            <a:r>
              <a:rPr lang="en-US" dirty="0"/>
              <a:t> Planning Guide (</a:t>
            </a:r>
            <a:r>
              <a:rPr lang="en-US" dirty="0">
                <a:hlinkClick r:id="rId7"/>
              </a:rPr>
              <a:t>https://playcraftsystems.com/start-a-project/resources/planning</a:t>
            </a:r>
            <a:r>
              <a:rPr lang="en-US" dirty="0"/>
              <a:t>) </a:t>
            </a:r>
          </a:p>
        </p:txBody>
      </p:sp>
    </p:spTree>
    <p:extLst>
      <p:ext uri="{BB962C8B-B14F-4D97-AF65-F5344CB8AC3E}">
        <p14:creationId xmlns:p14="http://schemas.microsoft.com/office/powerpoint/2010/main" val="324230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Who are Children with Disabilities? </a:t>
            </a:r>
            <a:endParaRPr dirty="0"/>
          </a:p>
        </p:txBody>
      </p:sp>
      <p:pic>
        <p:nvPicPr>
          <p:cNvPr id="7" name="Picture 3" descr="K:\Personnel\Miao Ju Olsen\Projects\Programs &amp; Guidebooks\Inclusion Programs_2016\Inclusion PPT Assets\WhoAreChildrenWithdisabilities.jpg">
            <a:extLst>
              <a:ext uri="{FF2B5EF4-FFF2-40B4-BE49-F238E27FC236}">
                <a16:creationId xmlns:a16="http://schemas.microsoft.com/office/drawing/2014/main" id="{B5125FF2-234E-46FA-AC23-3100320AF260}"/>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l="3214" r="3360" b="1716"/>
          <a:stretch/>
        </p:blipFill>
        <p:spPr bwMode="auto">
          <a:xfrm>
            <a:off x="3477190" y="1524000"/>
            <a:ext cx="5234446" cy="43746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FFD764A9-DE04-4DD4-904D-7DD3EF5576B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77190" y="5898685"/>
            <a:ext cx="3232638" cy="415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380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Resources</a:t>
            </a:r>
          </a:p>
        </p:txBody>
      </p:sp>
      <p:sp>
        <p:nvSpPr>
          <p:cNvPr id="9" name="Text Placeholder 8"/>
          <p:cNvSpPr>
            <a:spLocks noGrp="1"/>
          </p:cNvSpPr>
          <p:nvPr>
            <p:ph type="body" sz="half" idx="2"/>
          </p:nvPr>
        </p:nvSpPr>
        <p:spPr>
          <a:xfrm>
            <a:off x="1235212" y="4947404"/>
            <a:ext cx="2743200" cy="1219199"/>
          </a:xfrm>
        </p:spPr>
        <p:txBody>
          <a:bodyPr>
            <a:normAutofit fontScale="85000" lnSpcReduction="20000"/>
          </a:bodyPr>
          <a:lstStyle/>
          <a:p>
            <a:pPr algn="ctr"/>
            <a:r>
              <a:rPr lang="en-US" dirty="0" err="1"/>
              <a:t>Playcraft’s</a:t>
            </a:r>
            <a:r>
              <a:rPr lang="en-US" dirty="0"/>
              <a:t> Inclusive Play Foundations (</a:t>
            </a:r>
            <a:r>
              <a:rPr lang="en-US" dirty="0">
                <a:hlinkClick r:id="rId2"/>
              </a:rPr>
              <a:t>https://www.playcraftsystems.com/start-a-project/resources/inclusive-design</a:t>
            </a:r>
            <a:r>
              <a:rPr lang="en-US" dirty="0"/>
              <a:t>)</a:t>
            </a:r>
          </a:p>
        </p:txBody>
      </p:sp>
      <p:sp>
        <p:nvSpPr>
          <p:cNvPr id="13" name="Text Placeholder 12"/>
          <p:cNvSpPr>
            <a:spLocks noGrp="1"/>
          </p:cNvSpPr>
          <p:nvPr>
            <p:ph type="body" sz="half" idx="21"/>
          </p:nvPr>
        </p:nvSpPr>
        <p:spPr/>
        <p:txBody>
          <a:bodyPr>
            <a:normAutofit fontScale="92500" lnSpcReduction="20000"/>
          </a:bodyPr>
          <a:lstStyle/>
          <a:p>
            <a:pPr algn="ctr"/>
            <a:r>
              <a:rPr lang="en-US" dirty="0" err="1"/>
              <a:t>Playcraft’s</a:t>
            </a:r>
            <a:r>
              <a:rPr lang="en-US" dirty="0"/>
              <a:t> Color Guide (</a:t>
            </a:r>
            <a:r>
              <a:rPr lang="en-US" dirty="0">
                <a:hlinkClick r:id="rId3"/>
              </a:rPr>
              <a:t>https://www.playcraftsystems.com/start-a-project/resources/colors</a:t>
            </a:r>
            <a:r>
              <a:rPr lang="en-US" dirty="0"/>
              <a:t>)  </a:t>
            </a:r>
          </a:p>
        </p:txBody>
      </p:sp>
      <p:sp>
        <p:nvSpPr>
          <p:cNvPr id="14" name="Text Placeholder 13"/>
          <p:cNvSpPr>
            <a:spLocks noGrp="1"/>
          </p:cNvSpPr>
          <p:nvPr>
            <p:ph type="body" sz="half" idx="22"/>
          </p:nvPr>
        </p:nvSpPr>
        <p:spPr>
          <a:xfrm>
            <a:off x="8209082" y="4947405"/>
            <a:ext cx="2743200" cy="1219198"/>
          </a:xfrm>
        </p:spPr>
        <p:txBody>
          <a:bodyPr>
            <a:normAutofit fontScale="92500" lnSpcReduction="10000"/>
          </a:bodyPr>
          <a:lstStyle/>
          <a:p>
            <a:pPr algn="ctr"/>
            <a:r>
              <a:rPr lang="en-US" dirty="0" err="1"/>
              <a:t>Playcraft’s</a:t>
            </a:r>
            <a:r>
              <a:rPr lang="en-US" dirty="0"/>
              <a:t> Catalog (</a:t>
            </a:r>
            <a:r>
              <a:rPr lang="en-US" dirty="0">
                <a:hlinkClick r:id="rId4"/>
              </a:rPr>
              <a:t>https://playcraftsystems.com/start-a-project/resources/catalogs-guides</a:t>
            </a:r>
            <a:r>
              <a:rPr lang="en-US" dirty="0"/>
              <a:t>)</a:t>
            </a:r>
          </a:p>
        </p:txBody>
      </p:sp>
      <p:pic>
        <p:nvPicPr>
          <p:cNvPr id="10" name="Picture Placeholder 9">
            <a:extLst>
              <a:ext uri="{FF2B5EF4-FFF2-40B4-BE49-F238E27FC236}">
                <a16:creationId xmlns:a16="http://schemas.microsoft.com/office/drawing/2014/main" id="{CC5F3B8D-E247-4478-AB74-66101AB8A1A7}"/>
              </a:ext>
            </a:extLst>
          </p:cNvPr>
          <p:cNvPicPr>
            <a:picLocks noGrp="1" noChangeAspect="1"/>
          </p:cNvPicPr>
          <p:nvPr>
            <p:ph type="pic" sz="quarter" idx="19"/>
          </p:nvPr>
        </p:nvPicPr>
        <p:blipFill rotWithShape="1">
          <a:blip r:embed="rId5" cstate="print">
            <a:extLst>
              <a:ext uri="{28A0092B-C50C-407E-A947-70E740481C1C}">
                <a14:useLocalDpi xmlns:a14="http://schemas.microsoft.com/office/drawing/2010/main" val="0"/>
              </a:ext>
            </a:extLst>
          </a:blip>
          <a:srcRect l="349" r="31717"/>
          <a:stretch/>
        </p:blipFill>
        <p:spPr>
          <a:xfrm>
            <a:off x="1249168" y="1824285"/>
            <a:ext cx="2715289" cy="2776308"/>
          </a:xfrm>
        </p:spPr>
      </p:pic>
      <p:pic>
        <p:nvPicPr>
          <p:cNvPr id="16" name="Picture Placeholder 15" descr="A close up of a flower&#10;&#10;Description automatically generated">
            <a:extLst>
              <a:ext uri="{FF2B5EF4-FFF2-40B4-BE49-F238E27FC236}">
                <a16:creationId xmlns:a16="http://schemas.microsoft.com/office/drawing/2014/main" id="{3654FF13-E1CC-4588-8C78-D302F86C84A4}"/>
              </a:ext>
            </a:extLst>
          </p:cNvPr>
          <p:cNvPicPr>
            <a:picLocks noGrp="1" noChangeAspect="1"/>
          </p:cNvPicPr>
          <p:nvPr>
            <p:ph type="pic" sz="quarter" idx="18"/>
          </p:nvPr>
        </p:nvPicPr>
        <p:blipFill>
          <a:blip r:embed="rId6">
            <a:extLst>
              <a:ext uri="{28A0092B-C50C-407E-A947-70E740481C1C}">
                <a14:useLocalDpi xmlns:a14="http://schemas.microsoft.com/office/drawing/2010/main" val="0"/>
              </a:ext>
            </a:extLst>
          </a:blip>
          <a:srcRect l="7830" r="7830"/>
          <a:stretch>
            <a:fillRect/>
          </a:stretch>
        </p:blipFill>
        <p:spPr/>
      </p:pic>
      <p:pic>
        <p:nvPicPr>
          <p:cNvPr id="23" name="Picture Placeholder 22" descr="A picture containing outdoor, object, beach, swing&#10;&#10;Description automatically generated">
            <a:extLst>
              <a:ext uri="{FF2B5EF4-FFF2-40B4-BE49-F238E27FC236}">
                <a16:creationId xmlns:a16="http://schemas.microsoft.com/office/drawing/2014/main" id="{4197E8A6-EDC3-4322-A31E-3E30550EAC8F}"/>
              </a:ext>
            </a:extLst>
          </p:cNvPr>
          <p:cNvPicPr>
            <a:picLocks noGrp="1" noChangeAspect="1"/>
          </p:cNvPicPr>
          <p:nvPr>
            <p:ph type="pic" sz="quarter" idx="20"/>
          </p:nvPr>
        </p:nvPicPr>
        <p:blipFill rotWithShape="1">
          <a:blip r:embed="rId7">
            <a:extLst>
              <a:ext uri="{28A0092B-C50C-407E-A947-70E740481C1C}">
                <a14:useLocalDpi xmlns:a14="http://schemas.microsoft.com/office/drawing/2010/main" val="0"/>
              </a:ext>
            </a:extLst>
          </a:blip>
          <a:srcRect t="2865" b="18719"/>
          <a:stretch/>
        </p:blipFill>
        <p:spPr>
          <a:xfrm>
            <a:off x="8222798" y="1824285"/>
            <a:ext cx="2715768" cy="2776308"/>
          </a:xfrm>
        </p:spPr>
      </p:pic>
    </p:spTree>
    <p:extLst>
      <p:ext uri="{BB962C8B-B14F-4D97-AF65-F5344CB8AC3E}">
        <p14:creationId xmlns:p14="http://schemas.microsoft.com/office/powerpoint/2010/main" val="405080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Webinars</a:t>
            </a:r>
            <a:endParaRPr dirty="0"/>
          </a:p>
        </p:txBody>
      </p:sp>
      <p:sp>
        <p:nvSpPr>
          <p:cNvPr id="14" name="Content Placeholder 13"/>
          <p:cNvSpPr>
            <a:spLocks noGrp="1"/>
          </p:cNvSpPr>
          <p:nvPr>
            <p:ph idx="1"/>
          </p:nvPr>
        </p:nvSpPr>
        <p:spPr>
          <a:xfrm>
            <a:off x="1065214" y="1752600"/>
            <a:ext cx="5030786" cy="4711574"/>
          </a:xfrm>
        </p:spPr>
        <p:txBody>
          <a:bodyPr>
            <a:normAutofit/>
          </a:bodyPr>
          <a:lstStyle/>
          <a:p>
            <a:r>
              <a:rPr lang="en-US" dirty="0"/>
              <a:t>Join </a:t>
            </a:r>
            <a:r>
              <a:rPr lang="en-US" dirty="0" err="1"/>
              <a:t>PlayCore’s</a:t>
            </a:r>
            <a:r>
              <a:rPr lang="en-US" dirty="0"/>
              <a:t> Center for Outreach, Research, &amp; Education for our 2020 Webinar Series. Their credentialed trainers provide evidence-based educational materials and interactive learning experiences to effectively equip attendees with the knowledge and resources to share with their communities. </a:t>
            </a:r>
          </a:p>
          <a:p>
            <a:pPr marL="0" indent="0">
              <a:buNone/>
            </a:pPr>
            <a:endParaRPr lang="en-US" dirty="0"/>
          </a:p>
          <a:p>
            <a:pPr lvl="1"/>
            <a:endParaRPr lang="en-US" dirty="0"/>
          </a:p>
          <a:p>
            <a:pPr marL="457200" lvl="1" indent="0">
              <a:buNone/>
            </a:pPr>
            <a:endParaRPr lang="en-US" dirty="0"/>
          </a:p>
          <a:p>
            <a:endParaRPr lang="en-US" dirty="0"/>
          </a:p>
          <a:p>
            <a:pPr marL="457200" lvl="1" indent="0">
              <a:buNone/>
            </a:pPr>
            <a:endParaRPr lang="en-US" dirty="0"/>
          </a:p>
        </p:txBody>
      </p:sp>
      <p:pic>
        <p:nvPicPr>
          <p:cNvPr id="2" name="Picture 1">
            <a:extLst>
              <a:ext uri="{FF2B5EF4-FFF2-40B4-BE49-F238E27FC236}">
                <a16:creationId xmlns:a16="http://schemas.microsoft.com/office/drawing/2014/main" id="{8B3FDA80-48A8-4F2E-813F-5AB24E0184C4}"/>
              </a:ext>
            </a:extLst>
          </p:cNvPr>
          <p:cNvPicPr>
            <a:picLocks noChangeAspect="1"/>
          </p:cNvPicPr>
          <p:nvPr/>
        </p:nvPicPr>
        <p:blipFill>
          <a:blip r:embed="rId2"/>
          <a:stretch>
            <a:fillRect/>
          </a:stretch>
        </p:blipFill>
        <p:spPr>
          <a:xfrm>
            <a:off x="7116024" y="2441439"/>
            <a:ext cx="4144174" cy="1975121"/>
          </a:xfrm>
          <a:prstGeom prst="rect">
            <a:avLst/>
          </a:prstGeom>
        </p:spPr>
      </p:pic>
    </p:spTree>
    <p:extLst>
      <p:ext uri="{BB962C8B-B14F-4D97-AF65-F5344CB8AC3E}">
        <p14:creationId xmlns:p14="http://schemas.microsoft.com/office/powerpoint/2010/main" val="49428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Webinars</a:t>
            </a:r>
            <a:endParaRPr dirty="0"/>
          </a:p>
        </p:txBody>
      </p:sp>
      <p:sp>
        <p:nvSpPr>
          <p:cNvPr id="14" name="Content Placeholder 13"/>
          <p:cNvSpPr>
            <a:spLocks noGrp="1"/>
          </p:cNvSpPr>
          <p:nvPr>
            <p:ph idx="1"/>
          </p:nvPr>
        </p:nvSpPr>
        <p:spPr>
          <a:xfrm>
            <a:off x="1065214" y="1752600"/>
            <a:ext cx="4457400" cy="4367543"/>
          </a:xfrm>
        </p:spPr>
        <p:txBody>
          <a:bodyPr>
            <a:normAutofit fontScale="70000" lnSpcReduction="20000"/>
          </a:bodyPr>
          <a:lstStyle/>
          <a:p>
            <a:r>
              <a:rPr lang="en-US" dirty="0"/>
              <a:t>March</a:t>
            </a:r>
          </a:p>
          <a:p>
            <a:pPr lvl="1"/>
            <a:r>
              <a:rPr lang="en-US" dirty="0"/>
              <a:t>Adult Fitness</a:t>
            </a:r>
          </a:p>
          <a:p>
            <a:r>
              <a:rPr lang="en-US" dirty="0"/>
              <a:t>April</a:t>
            </a:r>
          </a:p>
          <a:p>
            <a:pPr lvl="1"/>
            <a:r>
              <a:rPr lang="en-US" dirty="0"/>
              <a:t>CSPAP (Schools)</a:t>
            </a:r>
          </a:p>
          <a:p>
            <a:r>
              <a:rPr lang="en-US" dirty="0"/>
              <a:t>May</a:t>
            </a:r>
          </a:p>
          <a:p>
            <a:pPr lvl="1"/>
            <a:r>
              <a:rPr lang="en-US" dirty="0"/>
              <a:t>Bike Parking Standards &amp; Installation </a:t>
            </a:r>
          </a:p>
          <a:p>
            <a:r>
              <a:rPr lang="en-US" dirty="0"/>
              <a:t>June</a:t>
            </a:r>
          </a:p>
          <a:p>
            <a:pPr lvl="1"/>
            <a:r>
              <a:rPr lang="en-US" dirty="0"/>
              <a:t>ADA Accessible Pools</a:t>
            </a:r>
          </a:p>
          <a:p>
            <a:pPr lvl="1"/>
            <a:r>
              <a:rPr lang="en-US" dirty="0"/>
              <a:t>ADA Standards for Accessible Design</a:t>
            </a:r>
          </a:p>
          <a:p>
            <a:r>
              <a:rPr lang="en-US" dirty="0"/>
              <a:t>July</a:t>
            </a:r>
          </a:p>
          <a:p>
            <a:pPr lvl="1"/>
            <a:r>
              <a:rPr lang="en-US" dirty="0"/>
              <a:t>Aquatics Inclusive Water Play</a:t>
            </a:r>
          </a:p>
          <a:p>
            <a:pPr lvl="1"/>
            <a:endParaRPr lang="en-US" dirty="0"/>
          </a:p>
          <a:p>
            <a:pPr lvl="1"/>
            <a:endParaRPr lang="en-US" dirty="0"/>
          </a:p>
          <a:p>
            <a:pPr marL="0" indent="0">
              <a:buNone/>
            </a:pPr>
            <a:endParaRPr lang="en-US" dirty="0"/>
          </a:p>
          <a:p>
            <a:pPr lvl="1"/>
            <a:endParaRPr lang="en-US" dirty="0"/>
          </a:p>
          <a:p>
            <a:pPr marL="457200" lvl="1" indent="0">
              <a:buNone/>
            </a:pPr>
            <a:endParaRPr lang="en-US" dirty="0"/>
          </a:p>
          <a:p>
            <a:endParaRPr lang="en-US" dirty="0"/>
          </a:p>
          <a:p>
            <a:pPr marL="457200" lvl="1" indent="0">
              <a:buNone/>
            </a:pPr>
            <a:endParaRPr lang="en-US" dirty="0"/>
          </a:p>
        </p:txBody>
      </p:sp>
      <p:sp>
        <p:nvSpPr>
          <p:cNvPr id="5" name="Content Placeholder 13">
            <a:extLst>
              <a:ext uri="{FF2B5EF4-FFF2-40B4-BE49-F238E27FC236}">
                <a16:creationId xmlns:a16="http://schemas.microsoft.com/office/drawing/2014/main" id="{4A701093-4E91-4045-9315-A6A6EEBE6E70}"/>
              </a:ext>
            </a:extLst>
          </p:cNvPr>
          <p:cNvSpPr txBox="1">
            <a:spLocks/>
          </p:cNvSpPr>
          <p:nvPr/>
        </p:nvSpPr>
        <p:spPr>
          <a:xfrm>
            <a:off x="6669388" y="1739774"/>
            <a:ext cx="3536887" cy="4367543"/>
          </a:xfrm>
          <a:prstGeom prst="rect">
            <a:avLst/>
          </a:prstGeom>
        </p:spPr>
        <p:txBody>
          <a:bodyPr vert="horz" lIns="91440" tIns="45720" rIns="91440" bIns="45720" rtlCol="0">
            <a:normAutofit fontScale="77500" lnSpcReduction="2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dirty="0"/>
              <a:t>August</a:t>
            </a:r>
          </a:p>
          <a:p>
            <a:pPr lvl="1"/>
            <a:r>
              <a:rPr lang="en-US" dirty="0"/>
              <a:t>Unleashed (Dog Parks)</a:t>
            </a:r>
          </a:p>
          <a:p>
            <a:r>
              <a:rPr lang="en-US" dirty="0"/>
              <a:t>September</a:t>
            </a:r>
          </a:p>
          <a:p>
            <a:pPr lvl="1"/>
            <a:r>
              <a:rPr lang="en-US" dirty="0"/>
              <a:t>Strong Foundations</a:t>
            </a:r>
          </a:p>
          <a:p>
            <a:pPr lvl="1"/>
            <a:r>
              <a:rPr lang="en-US" dirty="0"/>
              <a:t>Nature</a:t>
            </a:r>
          </a:p>
          <a:p>
            <a:r>
              <a:rPr lang="en-US" dirty="0"/>
              <a:t>October</a:t>
            </a:r>
          </a:p>
          <a:p>
            <a:pPr lvl="1"/>
            <a:r>
              <a:rPr lang="en-US" dirty="0"/>
              <a:t>Natural Harmony</a:t>
            </a:r>
          </a:p>
          <a:p>
            <a:r>
              <a:rPr lang="en-US" dirty="0"/>
              <a:t>November</a:t>
            </a:r>
          </a:p>
          <a:p>
            <a:pPr lvl="1"/>
            <a:r>
              <a:rPr lang="en-US" dirty="0"/>
              <a:t>Health &amp; Wellness</a:t>
            </a:r>
          </a:p>
          <a:p>
            <a:r>
              <a:rPr lang="en-US" dirty="0"/>
              <a:t>December</a:t>
            </a:r>
          </a:p>
          <a:p>
            <a:pPr lvl="1"/>
            <a:r>
              <a:rPr lang="en-US" dirty="0"/>
              <a:t>Inclusion Beyond Play</a:t>
            </a:r>
          </a:p>
          <a:p>
            <a:pPr lvl="1"/>
            <a:endParaRPr lang="en-US" dirty="0"/>
          </a:p>
          <a:p>
            <a:pPr lvl="1"/>
            <a:endParaRPr lang="en-US" dirty="0"/>
          </a:p>
          <a:p>
            <a:pPr marL="0" indent="0">
              <a:buFont typeface="Arial" panose="020B0604020202020204" pitchFamily="34" charset="0"/>
              <a:buNone/>
            </a:pPr>
            <a:endParaRPr lang="en-US" dirty="0"/>
          </a:p>
          <a:p>
            <a:pPr lvl="1"/>
            <a:endParaRPr lang="en-US" dirty="0"/>
          </a:p>
          <a:p>
            <a:pPr marL="457200" lvl="1" indent="0">
              <a:buFont typeface="Arial" panose="020B0604020202020204" pitchFamily="34" charset="0"/>
              <a:buNone/>
            </a:pPr>
            <a:endParaRPr lang="en-US" dirty="0"/>
          </a:p>
          <a:p>
            <a:endParaRPr lang="en-US" dirty="0"/>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348824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483234" cy="1219200"/>
          </a:xfrm>
        </p:spPr>
        <p:txBody>
          <a:bodyPr/>
          <a:lstStyle/>
          <a:p>
            <a:r>
              <a:rPr lang="en-US" dirty="0"/>
              <a:t>Webinars</a:t>
            </a:r>
            <a:endParaRPr dirty="0"/>
          </a:p>
        </p:txBody>
      </p:sp>
      <p:sp>
        <p:nvSpPr>
          <p:cNvPr id="14" name="Content Placeholder 13"/>
          <p:cNvSpPr>
            <a:spLocks noGrp="1"/>
          </p:cNvSpPr>
          <p:nvPr>
            <p:ph idx="1"/>
          </p:nvPr>
        </p:nvSpPr>
        <p:spPr>
          <a:xfrm>
            <a:off x="1065213" y="1752601"/>
            <a:ext cx="4910073" cy="2104176"/>
          </a:xfrm>
        </p:spPr>
        <p:txBody>
          <a:bodyPr>
            <a:normAutofit/>
          </a:bodyPr>
          <a:lstStyle/>
          <a:p>
            <a:r>
              <a:rPr lang="en-US" dirty="0"/>
              <a:t>To register for one of these webinars, just go to </a:t>
            </a:r>
            <a:r>
              <a:rPr lang="en-US" dirty="0">
                <a:hlinkClick r:id="rId2"/>
              </a:rPr>
              <a:t>www.playcore.com/events</a:t>
            </a:r>
            <a:endParaRPr lang="en-US" dirty="0"/>
          </a:p>
          <a:p>
            <a:r>
              <a:rPr lang="en-US" dirty="0"/>
              <a:t>Registration Code: CRAFT</a:t>
            </a:r>
          </a:p>
          <a:p>
            <a:endParaRPr lang="en-US" dirty="0"/>
          </a:p>
          <a:p>
            <a:pPr lvl="1"/>
            <a:endParaRPr lang="en-US" dirty="0"/>
          </a:p>
          <a:p>
            <a:pPr lvl="1"/>
            <a:endParaRPr lang="en-US" dirty="0"/>
          </a:p>
          <a:p>
            <a:pPr marL="0" indent="0">
              <a:buNone/>
            </a:pPr>
            <a:endParaRPr lang="en-US" dirty="0"/>
          </a:p>
          <a:p>
            <a:pPr lvl="1"/>
            <a:endParaRPr lang="en-US" dirty="0"/>
          </a:p>
          <a:p>
            <a:pPr marL="457200" lvl="1" indent="0">
              <a:buNone/>
            </a:pPr>
            <a:endParaRPr lang="en-US" dirty="0"/>
          </a:p>
          <a:p>
            <a:endParaRPr lang="en-US" dirty="0"/>
          </a:p>
          <a:p>
            <a:pPr marL="457200" lvl="1" indent="0">
              <a:buNone/>
            </a:pPr>
            <a:endParaRPr lang="en-US" dirty="0"/>
          </a:p>
        </p:txBody>
      </p:sp>
      <p:pic>
        <p:nvPicPr>
          <p:cNvPr id="6" name="Picture 5" descr="A person jumping into the air to catch a frisbee&#10;&#10;Description automatically generated">
            <a:extLst>
              <a:ext uri="{FF2B5EF4-FFF2-40B4-BE49-F238E27FC236}">
                <a16:creationId xmlns:a16="http://schemas.microsoft.com/office/drawing/2014/main" id="{035022D3-8884-476D-BBB2-5EABC7BDC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6714" y="1728935"/>
            <a:ext cx="5100195" cy="3400130"/>
          </a:xfrm>
          <a:prstGeom prst="rect">
            <a:avLst/>
          </a:prstGeom>
          <a:ln>
            <a:noFill/>
          </a:ln>
          <a:effectLst>
            <a:softEdge rad="112500"/>
          </a:effectLst>
        </p:spPr>
      </p:pic>
    </p:spTree>
    <p:extLst>
      <p:ext uri="{BB962C8B-B14F-4D97-AF65-F5344CB8AC3E}">
        <p14:creationId xmlns:p14="http://schemas.microsoft.com/office/powerpoint/2010/main" val="20635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563" y="1654783"/>
            <a:ext cx="3126824" cy="1133887"/>
          </a:xfrm>
        </p:spPr>
        <p:txBody>
          <a:bodyPr/>
          <a:lstStyle/>
          <a:p>
            <a:r>
              <a:rPr lang="en-US" dirty="0"/>
              <a:t>Thank You!</a:t>
            </a:r>
          </a:p>
        </p:txBody>
      </p:sp>
      <p:pic>
        <p:nvPicPr>
          <p:cNvPr id="6" name="Picture Placeholder 5">
            <a:extLst>
              <a:ext uri="{FF2B5EF4-FFF2-40B4-BE49-F238E27FC236}">
                <a16:creationId xmlns:a16="http://schemas.microsoft.com/office/drawing/2014/main" id="{ECA34B48-B85E-4134-ACD1-079620198DCC}"/>
              </a:ext>
            </a:extLst>
          </p:cNvPr>
          <p:cNvPicPr>
            <a:picLocks noGrp="1" noChangeAspect="1"/>
          </p:cNvPicPr>
          <p:nvPr>
            <p:ph type="pic" idx="1"/>
          </p:nvPr>
        </p:nvPicPr>
        <p:blipFill>
          <a:blip r:embed="rId2"/>
          <a:srcRect l="4096" r="4096"/>
          <a:stretch>
            <a:fillRect/>
          </a:stretch>
        </p:blipFill>
        <p:spPr>
          <a:prstGeom prst="rect">
            <a:avLst/>
          </a:prstGeom>
        </p:spPr>
      </p:pic>
      <p:pic>
        <p:nvPicPr>
          <p:cNvPr id="8" name="Picture 7">
            <a:extLst>
              <a:ext uri="{FF2B5EF4-FFF2-40B4-BE49-F238E27FC236}">
                <a16:creationId xmlns:a16="http://schemas.microsoft.com/office/drawing/2014/main" id="{6D2B5C71-2F9B-4DBD-A6B9-88E856590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435" y="3592737"/>
            <a:ext cx="3455952" cy="1094955"/>
          </a:xfrm>
          <a:prstGeom prst="rect">
            <a:avLst/>
          </a:prstGeom>
        </p:spPr>
      </p:pic>
    </p:spTree>
    <p:extLst>
      <p:ext uri="{BB962C8B-B14F-4D97-AF65-F5344CB8AC3E}">
        <p14:creationId xmlns:p14="http://schemas.microsoft.com/office/powerpoint/2010/main" val="21971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228257" cy="1219200"/>
          </a:xfrm>
        </p:spPr>
        <p:txBody>
          <a:bodyPr/>
          <a:lstStyle/>
          <a:p>
            <a:r>
              <a:rPr lang="en-US" dirty="0"/>
              <a:t>Disability Category- Physical</a:t>
            </a:r>
            <a:endParaRPr dirty="0"/>
          </a:p>
        </p:txBody>
      </p:sp>
      <p:sp>
        <p:nvSpPr>
          <p:cNvPr id="14" name="Content Placeholder 13"/>
          <p:cNvSpPr>
            <a:spLocks noGrp="1"/>
          </p:cNvSpPr>
          <p:nvPr>
            <p:ph idx="1"/>
          </p:nvPr>
        </p:nvSpPr>
        <p:spPr>
          <a:xfrm>
            <a:off x="1065214" y="1752600"/>
            <a:ext cx="10058400" cy="4229100"/>
          </a:xfrm>
        </p:spPr>
        <p:txBody>
          <a:bodyPr>
            <a:normAutofit/>
          </a:bodyPr>
          <a:lstStyle/>
          <a:p>
            <a:r>
              <a:rPr lang="en-US" dirty="0"/>
              <a:t>Relates to issues that affect a child’s motor system. These include orthopedic impairments that involve bones, muscles, and joints or neurological impairments that involve the nervous system, brain, and spinal cord, which make it difficult to move, stand, sit, walk, play, or reach. Some people may use adaptive equipment and/or mobility devices to help them be more independent. </a:t>
            </a:r>
          </a:p>
          <a:p>
            <a:r>
              <a:rPr lang="en-US" dirty="0"/>
              <a:t>Examples:</a:t>
            </a:r>
          </a:p>
          <a:p>
            <a:pPr lvl="1"/>
            <a:r>
              <a:rPr lang="en-US" dirty="0"/>
              <a:t>Cerebral palsy, muscular dystrophy, traumatic brain injury, spina bifida, and spinal cord injury</a:t>
            </a:r>
          </a:p>
          <a:p>
            <a:endParaRPr lang="en-US" dirty="0"/>
          </a:p>
          <a:p>
            <a:pPr marL="457200" lvl="1" indent="0">
              <a:buNone/>
            </a:pPr>
            <a:endParaRPr lang="en-US" dirty="0"/>
          </a:p>
        </p:txBody>
      </p:sp>
      <p:pic>
        <p:nvPicPr>
          <p:cNvPr id="5" name="Picture 4">
            <a:extLst>
              <a:ext uri="{FF2B5EF4-FFF2-40B4-BE49-F238E27FC236}">
                <a16:creationId xmlns:a16="http://schemas.microsoft.com/office/drawing/2014/main" id="{C4C46FB7-C7A0-4251-9E91-9409A2CBB7F6}"/>
              </a:ext>
            </a:extLst>
          </p:cNvPr>
          <p:cNvPicPr>
            <a:picLocks noChangeAspect="1"/>
          </p:cNvPicPr>
          <p:nvPr/>
        </p:nvPicPr>
        <p:blipFill>
          <a:blip r:embed="rId3"/>
          <a:stretch>
            <a:fillRect/>
          </a:stretch>
        </p:blipFill>
        <p:spPr>
          <a:xfrm>
            <a:off x="10268011" y="58797"/>
            <a:ext cx="1711206" cy="1711206"/>
          </a:xfrm>
          <a:prstGeom prst="rect">
            <a:avLst/>
          </a:prstGeom>
        </p:spPr>
      </p:pic>
    </p:spTree>
    <p:extLst>
      <p:ext uri="{BB962C8B-B14F-4D97-AF65-F5344CB8AC3E}">
        <p14:creationId xmlns:p14="http://schemas.microsoft.com/office/powerpoint/2010/main" val="109921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800"/>
            <a:ext cx="8175503" cy="1219200"/>
          </a:xfrm>
        </p:spPr>
        <p:txBody>
          <a:bodyPr/>
          <a:lstStyle/>
          <a:p>
            <a:r>
              <a:rPr lang="en-US" dirty="0"/>
              <a:t>Disability Category- Sensory</a:t>
            </a:r>
            <a:endParaRPr dirty="0"/>
          </a:p>
        </p:txBody>
      </p:sp>
      <p:sp>
        <p:nvSpPr>
          <p:cNvPr id="14" name="Content Placeholder 13"/>
          <p:cNvSpPr>
            <a:spLocks noGrp="1"/>
          </p:cNvSpPr>
          <p:nvPr>
            <p:ph idx="1"/>
          </p:nvPr>
        </p:nvSpPr>
        <p:spPr>
          <a:xfrm>
            <a:off x="1065214" y="1752600"/>
            <a:ext cx="10058400" cy="4229100"/>
          </a:xfrm>
        </p:spPr>
        <p:txBody>
          <a:bodyPr>
            <a:normAutofit/>
          </a:bodyPr>
          <a:lstStyle/>
          <a:p>
            <a:r>
              <a:rPr lang="en-US" dirty="0"/>
              <a:t>Relates to a child’s inability or difficulty gathering, understanding, and processing information from the environment through any of the senses including sight, touch, smell, hearing, taste, vestibular, and proprioceptive.</a:t>
            </a:r>
          </a:p>
          <a:p>
            <a:r>
              <a:rPr lang="en-US" dirty="0"/>
              <a:t>Examples:</a:t>
            </a:r>
          </a:p>
          <a:p>
            <a:pPr lvl="1"/>
            <a:r>
              <a:rPr lang="en-US" dirty="0"/>
              <a:t>Hearing &amp; vision related disabilities, sensory processing, and Autism Spectrum Disorder</a:t>
            </a:r>
          </a:p>
          <a:p>
            <a:endParaRPr lang="en-US" dirty="0"/>
          </a:p>
          <a:p>
            <a:pPr marL="457200" lvl="1" indent="0">
              <a:buNone/>
            </a:pPr>
            <a:endParaRPr lang="en-US" dirty="0"/>
          </a:p>
        </p:txBody>
      </p:sp>
      <p:pic>
        <p:nvPicPr>
          <p:cNvPr id="6" name="Picture 5">
            <a:extLst>
              <a:ext uri="{FF2B5EF4-FFF2-40B4-BE49-F238E27FC236}">
                <a16:creationId xmlns:a16="http://schemas.microsoft.com/office/drawing/2014/main" id="{D1FCDB94-AA3A-445F-9169-DDFB77869962}"/>
              </a:ext>
            </a:extLst>
          </p:cNvPr>
          <p:cNvPicPr>
            <a:picLocks noChangeAspect="1"/>
          </p:cNvPicPr>
          <p:nvPr/>
        </p:nvPicPr>
        <p:blipFill>
          <a:blip r:embed="rId3"/>
          <a:stretch>
            <a:fillRect/>
          </a:stretch>
        </p:blipFill>
        <p:spPr>
          <a:xfrm>
            <a:off x="10349272" y="140058"/>
            <a:ext cx="1548684" cy="1548684"/>
          </a:xfrm>
          <a:prstGeom prst="rect">
            <a:avLst/>
          </a:prstGeom>
        </p:spPr>
      </p:pic>
    </p:spTree>
    <p:extLst>
      <p:ext uri="{BB962C8B-B14F-4D97-AF65-F5344CB8AC3E}">
        <p14:creationId xmlns:p14="http://schemas.microsoft.com/office/powerpoint/2010/main" val="382019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Disability Category- Communication</a:t>
            </a:r>
            <a:endParaRPr dirty="0"/>
          </a:p>
        </p:txBody>
      </p:sp>
      <p:sp>
        <p:nvSpPr>
          <p:cNvPr id="14" name="Content Placeholder 13"/>
          <p:cNvSpPr>
            <a:spLocks noGrp="1"/>
          </p:cNvSpPr>
          <p:nvPr>
            <p:ph idx="1"/>
          </p:nvPr>
        </p:nvSpPr>
        <p:spPr>
          <a:xfrm>
            <a:off x="1065214" y="1752600"/>
            <a:ext cx="10058400" cy="4229100"/>
          </a:xfrm>
        </p:spPr>
        <p:txBody>
          <a:bodyPr>
            <a:normAutofit/>
          </a:bodyPr>
          <a:lstStyle/>
          <a:p>
            <a:r>
              <a:rPr lang="en-US" dirty="0"/>
              <a:t>Relates to difficulties a child has communicating verbally due to limited comprehension, use of language, and/or oral motor development. Communication consists of expressive language (what you say) and receptive language (what you understand). </a:t>
            </a:r>
          </a:p>
          <a:p>
            <a:r>
              <a:rPr lang="en-US" dirty="0"/>
              <a:t>Examples:</a:t>
            </a:r>
          </a:p>
          <a:p>
            <a:pPr lvl="1"/>
            <a:r>
              <a:rPr lang="en-US" dirty="0"/>
              <a:t>Speech, voice, and language disabilities, Autism Spectrum Disorder</a:t>
            </a:r>
          </a:p>
          <a:p>
            <a:endParaRPr lang="en-US" dirty="0"/>
          </a:p>
          <a:p>
            <a:pPr marL="457200" lvl="1" indent="0">
              <a:buNone/>
            </a:pPr>
            <a:endParaRPr lang="en-US" dirty="0"/>
          </a:p>
        </p:txBody>
      </p:sp>
      <p:pic>
        <p:nvPicPr>
          <p:cNvPr id="6" name="Picture 5">
            <a:extLst>
              <a:ext uri="{FF2B5EF4-FFF2-40B4-BE49-F238E27FC236}">
                <a16:creationId xmlns:a16="http://schemas.microsoft.com/office/drawing/2014/main" id="{55A9033A-9B85-41C1-8035-CF3068E87D4A}"/>
              </a:ext>
            </a:extLst>
          </p:cNvPr>
          <p:cNvPicPr>
            <a:picLocks noChangeAspect="1"/>
          </p:cNvPicPr>
          <p:nvPr/>
        </p:nvPicPr>
        <p:blipFill>
          <a:blip r:embed="rId3"/>
          <a:stretch>
            <a:fillRect/>
          </a:stretch>
        </p:blipFill>
        <p:spPr>
          <a:xfrm>
            <a:off x="10379560" y="170346"/>
            <a:ext cx="1488108" cy="1488108"/>
          </a:xfrm>
          <a:prstGeom prst="rect">
            <a:avLst/>
          </a:prstGeom>
        </p:spPr>
      </p:pic>
    </p:spTree>
    <p:extLst>
      <p:ext uri="{BB962C8B-B14F-4D97-AF65-F5344CB8AC3E}">
        <p14:creationId xmlns:p14="http://schemas.microsoft.com/office/powerpoint/2010/main" val="332912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room, drawing&#10;&#10;Description automatically generated">
            <a:extLst>
              <a:ext uri="{FF2B5EF4-FFF2-40B4-BE49-F238E27FC236}">
                <a16:creationId xmlns:a16="http://schemas.microsoft.com/office/drawing/2014/main" id="{D3E0E9AD-D5F3-468C-A12D-7E8DC1265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508" y="167683"/>
            <a:ext cx="1476209" cy="1470617"/>
          </a:xfrm>
          <a:prstGeom prst="rect">
            <a:avLst/>
          </a:prstGeom>
        </p:spPr>
      </p:pic>
      <p:sp>
        <p:nvSpPr>
          <p:cNvPr id="13" name="Title 12"/>
          <p:cNvSpPr>
            <a:spLocks noGrp="1"/>
          </p:cNvSpPr>
          <p:nvPr>
            <p:ph type="title"/>
          </p:nvPr>
        </p:nvSpPr>
        <p:spPr>
          <a:xfrm>
            <a:off x="1065212" y="304800"/>
            <a:ext cx="8916988" cy="1219200"/>
          </a:xfrm>
        </p:spPr>
        <p:txBody>
          <a:bodyPr/>
          <a:lstStyle/>
          <a:p>
            <a:r>
              <a:rPr lang="en-US" dirty="0"/>
              <a:t>Disability Category–Social-Emotional</a:t>
            </a:r>
            <a:endParaRPr dirty="0"/>
          </a:p>
        </p:txBody>
      </p:sp>
      <p:sp>
        <p:nvSpPr>
          <p:cNvPr id="14" name="Content Placeholder 13"/>
          <p:cNvSpPr>
            <a:spLocks noGrp="1"/>
          </p:cNvSpPr>
          <p:nvPr>
            <p:ph idx="1"/>
          </p:nvPr>
        </p:nvSpPr>
        <p:spPr>
          <a:xfrm>
            <a:off x="1065214" y="1752600"/>
            <a:ext cx="10058400" cy="4229100"/>
          </a:xfrm>
        </p:spPr>
        <p:txBody>
          <a:bodyPr>
            <a:normAutofit/>
          </a:bodyPr>
          <a:lstStyle/>
          <a:p>
            <a:r>
              <a:rPr lang="en-US" dirty="0"/>
              <a:t>Relates to a child’s inability to effectively manage behavior which may result in social or emotional outbursts or reactions to situations, or cause difficulty interacting with others in developmentally appropriate ways. </a:t>
            </a:r>
          </a:p>
          <a:p>
            <a:r>
              <a:rPr lang="en-US" dirty="0"/>
              <a:t>This includes:</a:t>
            </a:r>
          </a:p>
          <a:p>
            <a:pPr lvl="1"/>
            <a:r>
              <a:rPr lang="en-US" dirty="0"/>
              <a:t>Emotional depression, bipolar, anxiety, PTSD, oppositional defiant disorder, conduct disorder, and Autism Spectrum Disorder. </a:t>
            </a:r>
          </a:p>
          <a:p>
            <a:endParaRPr lang="en-US" dirty="0"/>
          </a:p>
          <a:p>
            <a:pPr marL="457200" lvl="1" indent="0">
              <a:buNone/>
            </a:pPr>
            <a:endParaRPr lang="en-US" dirty="0"/>
          </a:p>
        </p:txBody>
      </p:sp>
    </p:spTree>
    <p:extLst>
      <p:ext uri="{BB962C8B-B14F-4D97-AF65-F5344CB8AC3E}">
        <p14:creationId xmlns:p14="http://schemas.microsoft.com/office/powerpoint/2010/main" val="88731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69AAD8D5-D3D3-4124-99D6-22606D8C0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5509" y="304780"/>
            <a:ext cx="1476209" cy="1447820"/>
          </a:xfrm>
          <a:prstGeom prst="rect">
            <a:avLst/>
          </a:prstGeom>
        </p:spPr>
      </p:pic>
      <p:sp>
        <p:nvSpPr>
          <p:cNvPr id="13" name="Title 12"/>
          <p:cNvSpPr>
            <a:spLocks noGrp="1"/>
          </p:cNvSpPr>
          <p:nvPr>
            <p:ph type="title"/>
          </p:nvPr>
        </p:nvSpPr>
        <p:spPr>
          <a:xfrm>
            <a:off x="1065212" y="304800"/>
            <a:ext cx="8483234" cy="1219200"/>
          </a:xfrm>
        </p:spPr>
        <p:txBody>
          <a:bodyPr/>
          <a:lstStyle/>
          <a:p>
            <a:r>
              <a:rPr lang="en-US" dirty="0"/>
              <a:t>Disability Category- Cognitive</a:t>
            </a:r>
            <a:endParaRPr dirty="0"/>
          </a:p>
        </p:txBody>
      </p:sp>
      <p:sp>
        <p:nvSpPr>
          <p:cNvPr id="14" name="Content Placeholder 13"/>
          <p:cNvSpPr>
            <a:spLocks noGrp="1"/>
          </p:cNvSpPr>
          <p:nvPr>
            <p:ph idx="1"/>
          </p:nvPr>
        </p:nvSpPr>
        <p:spPr>
          <a:xfrm>
            <a:off x="1065214" y="1752600"/>
            <a:ext cx="10058400" cy="4229100"/>
          </a:xfrm>
        </p:spPr>
        <p:txBody>
          <a:bodyPr>
            <a:normAutofit/>
          </a:bodyPr>
          <a:lstStyle/>
          <a:p>
            <a:r>
              <a:rPr lang="en-US" dirty="0"/>
              <a:t>Relates to a child’s difficult in processing information, reasoning, comprehension, memory, expressing information/emotions, and/or ability to control attention or impulses. </a:t>
            </a:r>
          </a:p>
          <a:p>
            <a:r>
              <a:rPr lang="en-US" dirty="0"/>
              <a:t>Examples:</a:t>
            </a:r>
          </a:p>
          <a:p>
            <a:pPr lvl="1"/>
            <a:r>
              <a:rPr lang="en-US" dirty="0"/>
              <a:t>Intellectual or developmental disability, learning disability, Down Syndrome, Autism Spectrum Disorder, Attention Deficit Disorder, and Attention Deficit Hyperactivity Disorder</a:t>
            </a:r>
          </a:p>
          <a:p>
            <a:endParaRPr lang="en-US" dirty="0"/>
          </a:p>
          <a:p>
            <a:pPr marL="457200" lvl="1" indent="0">
              <a:buNone/>
            </a:pPr>
            <a:endParaRPr lang="en-US" dirty="0"/>
          </a:p>
        </p:txBody>
      </p:sp>
    </p:spTree>
    <p:extLst>
      <p:ext uri="{BB962C8B-B14F-4D97-AF65-F5344CB8AC3E}">
        <p14:creationId xmlns:p14="http://schemas.microsoft.com/office/powerpoint/2010/main" val="307816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presentation</Template>
  <TotalTime>899</TotalTime>
  <Words>3168</Words>
  <Application>Microsoft Office PowerPoint</Application>
  <PresentationFormat>Widescreen</PresentationFormat>
  <Paragraphs>373</Paragraphs>
  <Slides>44</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Segoe Print</vt:lpstr>
      <vt:lpstr>Nature Illustration 16x9</vt:lpstr>
      <vt:lpstr>The Importance of Inclusive Play</vt:lpstr>
      <vt:lpstr>What Does Inclusive Mean? </vt:lpstr>
      <vt:lpstr>Why Are Inclusive Playgrounds Important? </vt:lpstr>
      <vt:lpstr>Who are Children with Disabilities? </vt:lpstr>
      <vt:lpstr>Disability Category- Physical</vt:lpstr>
      <vt:lpstr>Disability Category- Sensory</vt:lpstr>
      <vt:lpstr>Disability Category- Communication</vt:lpstr>
      <vt:lpstr>Disability Category–Social-Emotional</vt:lpstr>
      <vt:lpstr>Disability Category- Cognitive</vt:lpstr>
      <vt:lpstr>Clarifying Terminology</vt:lpstr>
      <vt:lpstr>Clarifying Terminology</vt:lpstr>
      <vt:lpstr>Clarifying Terminology</vt:lpstr>
      <vt:lpstr>Access Does Not Guarantee Inclusion</vt:lpstr>
      <vt:lpstr>Access Does Not Guarantee Inclusion</vt:lpstr>
      <vt:lpstr>Foundations of Inclusive Play</vt:lpstr>
      <vt:lpstr>Inclusive Design Strategies</vt:lpstr>
      <vt:lpstr>Inclusive Design Strategies</vt:lpstr>
      <vt:lpstr>Accessible Design Standards</vt:lpstr>
      <vt:lpstr>ADA Standards</vt:lpstr>
      <vt:lpstr>ADA Standards</vt:lpstr>
      <vt:lpstr>ADA Standards</vt:lpstr>
      <vt:lpstr>Accessibility </vt:lpstr>
      <vt:lpstr>Design Flow </vt:lpstr>
      <vt:lpstr>Accessible Routes</vt:lpstr>
      <vt:lpstr>Surfacing</vt:lpstr>
      <vt:lpstr>Shade</vt:lpstr>
      <vt:lpstr>Key Inclusive Design Considerations</vt:lpstr>
      <vt:lpstr>Music</vt:lpstr>
      <vt:lpstr>Communication</vt:lpstr>
      <vt:lpstr>Dramatic Play</vt:lpstr>
      <vt:lpstr>Cozy Spots</vt:lpstr>
      <vt:lpstr>Jump-In Point</vt:lpstr>
      <vt:lpstr>Motion &amp; Movement</vt:lpstr>
      <vt:lpstr>Activity Panels</vt:lpstr>
      <vt:lpstr>Cooperative Play</vt:lpstr>
      <vt:lpstr>Accessible Upper Body</vt:lpstr>
      <vt:lpstr>Parallel Play</vt:lpstr>
      <vt:lpstr>Resources</vt:lpstr>
      <vt:lpstr>Resources</vt:lpstr>
      <vt:lpstr>Resources</vt:lpstr>
      <vt:lpstr>Webinars</vt:lpstr>
      <vt:lpstr>Webinars</vt:lpstr>
      <vt:lpstr>Webinars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Inclusion Matters</dc:title>
  <dc:creator>Fauley, Kyle</dc:creator>
  <cp:lastModifiedBy>Fauley, Kyle</cp:lastModifiedBy>
  <cp:revision>62</cp:revision>
  <dcterms:created xsi:type="dcterms:W3CDTF">2020-04-01T18:26:39Z</dcterms:created>
  <dcterms:modified xsi:type="dcterms:W3CDTF">2021-05-12T15:54:38Z</dcterms:modified>
</cp:coreProperties>
</file>